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64" r:id="rId5"/>
    <p:sldId id="260" r:id="rId6"/>
    <p:sldId id="261" r:id="rId7"/>
    <p:sldId id="263" r:id="rId8"/>
    <p:sldId id="265" r:id="rId9"/>
    <p:sldId id="262" r:id="rId10"/>
    <p:sldId id="266" r:id="rId11"/>
    <p:sldId id="269" r:id="rId12"/>
    <p:sldId id="271" r:id="rId13"/>
    <p:sldId id="275" r:id="rId14"/>
    <p:sldId id="272" r:id="rId15"/>
    <p:sldId id="286" r:id="rId16"/>
    <p:sldId id="273" r:id="rId17"/>
    <p:sldId id="274" r:id="rId18"/>
    <p:sldId id="277" r:id="rId19"/>
    <p:sldId id="278" r:id="rId20"/>
    <p:sldId id="280" r:id="rId21"/>
    <p:sldId id="281" r:id="rId22"/>
    <p:sldId id="287" r:id="rId23"/>
    <p:sldId id="288" r:id="rId24"/>
    <p:sldId id="289" r:id="rId25"/>
    <p:sldId id="284" r:id="rId26"/>
    <p:sldId id="290" r:id="rId27"/>
    <p:sldId id="291" r:id="rId28"/>
    <p:sldId id="292" r:id="rId29"/>
    <p:sldId id="294" r:id="rId30"/>
    <p:sldId id="297" r:id="rId31"/>
    <p:sldId id="296" r:id="rId32"/>
    <p:sldId id="295" r:id="rId33"/>
    <p:sldId id="298" r:id="rId34"/>
    <p:sldId id="300" r:id="rId35"/>
    <p:sldId id="302" r:id="rId36"/>
    <p:sldId id="301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BE4461-02A3-2C4B-BC0A-C0954F6CF716}" v="6" dt="2024-11-29T01:41:35.5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737"/>
  </p:normalViewPr>
  <p:slideViewPr>
    <p:cSldViewPr snapToGrid="0">
      <p:cViewPr varScale="1">
        <p:scale>
          <a:sx n="128" d="100"/>
          <a:sy n="128" d="100"/>
        </p:scale>
        <p:origin x="1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i HE" userId="2f049c01-8210-4ae5-a8fd-7dad6d8c72ab" providerId="ADAL" clId="{A0BE4461-02A3-2C4B-BC0A-C0954F6CF716}"/>
    <pc:docChg chg="undo custSel modSld">
      <pc:chgData name="Rui HE" userId="2f049c01-8210-4ae5-a8fd-7dad6d8c72ab" providerId="ADAL" clId="{A0BE4461-02A3-2C4B-BC0A-C0954F6CF716}" dt="2024-11-29T01:42:27.896" v="49" actId="1076"/>
      <pc:docMkLst>
        <pc:docMk/>
      </pc:docMkLst>
      <pc:sldChg chg="delSp modSp mod">
        <pc:chgData name="Rui HE" userId="2f049c01-8210-4ae5-a8fd-7dad6d8c72ab" providerId="ADAL" clId="{A0BE4461-02A3-2C4B-BC0A-C0954F6CF716}" dt="2024-11-29T01:30:46.496" v="29" actId="113"/>
        <pc:sldMkLst>
          <pc:docMk/>
          <pc:sldMk cId="2720012146" sldId="257"/>
        </pc:sldMkLst>
        <pc:spChg chg="mod">
          <ac:chgData name="Rui HE" userId="2f049c01-8210-4ae5-a8fd-7dad6d8c72ab" providerId="ADAL" clId="{A0BE4461-02A3-2C4B-BC0A-C0954F6CF716}" dt="2024-11-29T01:30:46.496" v="29" actId="113"/>
          <ac:spMkLst>
            <pc:docMk/>
            <pc:sldMk cId="2720012146" sldId="257"/>
            <ac:spMk id="7" creationId="{95A59330-45B6-9901-7C2E-B32D09C3CA37}"/>
          </ac:spMkLst>
        </pc:spChg>
        <pc:spChg chg="mod">
          <ac:chgData name="Rui HE" userId="2f049c01-8210-4ae5-a8fd-7dad6d8c72ab" providerId="ADAL" clId="{A0BE4461-02A3-2C4B-BC0A-C0954F6CF716}" dt="2024-11-29T01:07:45.026" v="3" actId="20577"/>
          <ac:spMkLst>
            <pc:docMk/>
            <pc:sldMk cId="2720012146" sldId="257"/>
            <ac:spMk id="12" creationId="{D2BD489E-928A-4E9F-8126-9FFAEB0D1B14}"/>
          </ac:spMkLst>
        </pc:spChg>
        <pc:spChg chg="del mod">
          <ac:chgData name="Rui HE" userId="2f049c01-8210-4ae5-a8fd-7dad6d8c72ab" providerId="ADAL" clId="{A0BE4461-02A3-2C4B-BC0A-C0954F6CF716}" dt="2024-11-29T01:07:48.968" v="5"/>
          <ac:spMkLst>
            <pc:docMk/>
            <pc:sldMk cId="2720012146" sldId="257"/>
            <ac:spMk id="17" creationId="{2F5E76F2-D464-BAC7-D1DB-FF6BE970046F}"/>
          </ac:spMkLst>
        </pc:spChg>
      </pc:sldChg>
      <pc:sldChg chg="modSp mod">
        <pc:chgData name="Rui HE" userId="2f049c01-8210-4ae5-a8fd-7dad6d8c72ab" providerId="ADAL" clId="{A0BE4461-02A3-2C4B-BC0A-C0954F6CF716}" dt="2024-11-29T01:42:27.896" v="49" actId="1076"/>
        <pc:sldMkLst>
          <pc:docMk/>
          <pc:sldMk cId="794438951" sldId="262"/>
        </pc:sldMkLst>
        <pc:spChg chg="mod">
          <ac:chgData name="Rui HE" userId="2f049c01-8210-4ae5-a8fd-7dad6d8c72ab" providerId="ADAL" clId="{A0BE4461-02A3-2C4B-BC0A-C0954F6CF716}" dt="2024-11-29T01:42:27.896" v="49" actId="1076"/>
          <ac:spMkLst>
            <pc:docMk/>
            <pc:sldMk cId="794438951" sldId="262"/>
            <ac:spMk id="27" creationId="{6B679A18-E08D-5D0E-BD84-ED823ABBEFEC}"/>
          </ac:spMkLst>
        </pc:spChg>
      </pc:sldChg>
      <pc:sldChg chg="modSp mod">
        <pc:chgData name="Rui HE" userId="2f049c01-8210-4ae5-a8fd-7dad6d8c72ab" providerId="ADAL" clId="{A0BE4461-02A3-2C4B-BC0A-C0954F6CF716}" dt="2024-11-29T01:31:25.824" v="30" actId="113"/>
        <pc:sldMkLst>
          <pc:docMk/>
          <pc:sldMk cId="2920199233" sldId="263"/>
        </pc:sldMkLst>
        <pc:spChg chg="mod">
          <ac:chgData name="Rui HE" userId="2f049c01-8210-4ae5-a8fd-7dad6d8c72ab" providerId="ADAL" clId="{A0BE4461-02A3-2C4B-BC0A-C0954F6CF716}" dt="2024-11-29T01:31:25.824" v="30" actId="113"/>
          <ac:spMkLst>
            <pc:docMk/>
            <pc:sldMk cId="2920199233" sldId="263"/>
            <ac:spMk id="3" creationId="{B8D97BDB-B6B9-7CDC-07EB-8D3EC1B1BEF0}"/>
          </ac:spMkLst>
        </pc:spChg>
      </pc:sldChg>
      <pc:sldChg chg="modSp mod">
        <pc:chgData name="Rui HE" userId="2f049c01-8210-4ae5-a8fd-7dad6d8c72ab" providerId="ADAL" clId="{A0BE4461-02A3-2C4B-BC0A-C0954F6CF716}" dt="2024-11-29T01:42:20.999" v="48" actId="1076"/>
        <pc:sldMkLst>
          <pc:docMk/>
          <pc:sldMk cId="565496687" sldId="271"/>
        </pc:sldMkLst>
        <pc:picChg chg="mod">
          <ac:chgData name="Rui HE" userId="2f049c01-8210-4ae5-a8fd-7dad6d8c72ab" providerId="ADAL" clId="{A0BE4461-02A3-2C4B-BC0A-C0954F6CF716}" dt="2024-11-29T01:42:20.999" v="48" actId="1076"/>
          <ac:picMkLst>
            <pc:docMk/>
            <pc:sldMk cId="565496687" sldId="271"/>
            <ac:picMk id="5" creationId="{36650251-6FE9-A473-C535-9B6C59A2CCA9}"/>
          </ac:picMkLst>
        </pc:picChg>
      </pc:sldChg>
      <pc:sldChg chg="modSp mod">
        <pc:chgData name="Rui HE" userId="2f049c01-8210-4ae5-a8fd-7dad6d8c72ab" providerId="ADAL" clId="{A0BE4461-02A3-2C4B-BC0A-C0954F6CF716}" dt="2024-11-29T01:42:00.830" v="45" actId="1035"/>
        <pc:sldMkLst>
          <pc:docMk/>
          <pc:sldMk cId="579601650" sldId="281"/>
        </pc:sldMkLst>
        <pc:spChg chg="mod">
          <ac:chgData name="Rui HE" userId="2f049c01-8210-4ae5-a8fd-7dad6d8c72ab" providerId="ADAL" clId="{A0BE4461-02A3-2C4B-BC0A-C0954F6CF716}" dt="2024-11-29T01:41:55.786" v="44" actId="1076"/>
          <ac:spMkLst>
            <pc:docMk/>
            <pc:sldMk cId="579601650" sldId="281"/>
            <ac:spMk id="12" creationId="{2CB5E69F-A546-771C-1642-861C1921477C}"/>
          </ac:spMkLst>
        </pc:spChg>
        <pc:picChg chg="mod">
          <ac:chgData name="Rui HE" userId="2f049c01-8210-4ae5-a8fd-7dad6d8c72ab" providerId="ADAL" clId="{A0BE4461-02A3-2C4B-BC0A-C0954F6CF716}" dt="2024-11-29T01:42:00.830" v="45" actId="1035"/>
          <ac:picMkLst>
            <pc:docMk/>
            <pc:sldMk cId="579601650" sldId="281"/>
            <ac:picMk id="5" creationId="{6C2181AA-DD90-3AB0-7858-290112E708D2}"/>
          </ac:picMkLst>
        </pc:picChg>
      </pc:sldChg>
      <pc:sldChg chg="modSp mod">
        <pc:chgData name="Rui HE" userId="2f049c01-8210-4ae5-a8fd-7dad6d8c72ab" providerId="ADAL" clId="{A0BE4461-02A3-2C4B-BC0A-C0954F6CF716}" dt="2024-11-29T01:41:20.325" v="41" actId="1076"/>
        <pc:sldMkLst>
          <pc:docMk/>
          <pc:sldMk cId="1669266647" sldId="284"/>
        </pc:sldMkLst>
        <pc:picChg chg="mod">
          <ac:chgData name="Rui HE" userId="2f049c01-8210-4ae5-a8fd-7dad6d8c72ab" providerId="ADAL" clId="{A0BE4461-02A3-2C4B-BC0A-C0954F6CF716}" dt="2024-11-29T01:41:20.325" v="41" actId="1076"/>
          <ac:picMkLst>
            <pc:docMk/>
            <pc:sldMk cId="1669266647" sldId="284"/>
            <ac:picMk id="6" creationId="{C20ACC68-97CD-C239-DF66-966F6D53C6AA}"/>
          </ac:picMkLst>
        </pc:picChg>
      </pc:sldChg>
      <pc:sldChg chg="modSp mod">
        <pc:chgData name="Rui HE" userId="2f049c01-8210-4ae5-a8fd-7dad6d8c72ab" providerId="ADAL" clId="{A0BE4461-02A3-2C4B-BC0A-C0954F6CF716}" dt="2024-11-29T01:08:16.611" v="23" actId="20577"/>
        <pc:sldMkLst>
          <pc:docMk/>
          <pc:sldMk cId="2193247240" sldId="287"/>
        </pc:sldMkLst>
        <pc:spChg chg="mod">
          <ac:chgData name="Rui HE" userId="2f049c01-8210-4ae5-a8fd-7dad6d8c72ab" providerId="ADAL" clId="{A0BE4461-02A3-2C4B-BC0A-C0954F6CF716}" dt="2024-11-29T01:08:16.611" v="23" actId="20577"/>
          <ac:spMkLst>
            <pc:docMk/>
            <pc:sldMk cId="2193247240" sldId="287"/>
            <ac:spMk id="3" creationId="{45B055E7-DBD7-5FB4-D634-380A4AA4E3F2}"/>
          </ac:spMkLst>
        </pc:spChg>
      </pc:sldChg>
      <pc:sldChg chg="addSp modSp mod">
        <pc:chgData name="Rui HE" userId="2f049c01-8210-4ae5-a8fd-7dad6d8c72ab" providerId="ADAL" clId="{A0BE4461-02A3-2C4B-BC0A-C0954F6CF716}" dt="2024-11-29T01:41:42.489" v="43" actId="1076"/>
        <pc:sldMkLst>
          <pc:docMk/>
          <pc:sldMk cId="813654168" sldId="289"/>
        </pc:sldMkLst>
        <pc:spChg chg="add mod">
          <ac:chgData name="Rui HE" userId="2f049c01-8210-4ae5-a8fd-7dad6d8c72ab" providerId="ADAL" clId="{A0BE4461-02A3-2C4B-BC0A-C0954F6CF716}" dt="2024-11-29T01:41:42.489" v="43" actId="1076"/>
          <ac:spMkLst>
            <pc:docMk/>
            <pc:sldMk cId="813654168" sldId="289"/>
            <ac:spMk id="6" creationId="{4B76830A-8377-FD79-D60D-7342E5227F82}"/>
          </ac:spMkLst>
        </pc:spChg>
      </pc:sldChg>
      <pc:sldChg chg="modSp mod">
        <pc:chgData name="Rui HE" userId="2f049c01-8210-4ae5-a8fd-7dad6d8c72ab" providerId="ADAL" clId="{A0BE4461-02A3-2C4B-BC0A-C0954F6CF716}" dt="2024-11-29T01:41:08.562" v="38" actId="1076"/>
        <pc:sldMkLst>
          <pc:docMk/>
          <pc:sldMk cId="897029257" sldId="291"/>
        </pc:sldMkLst>
        <pc:picChg chg="mod">
          <ac:chgData name="Rui HE" userId="2f049c01-8210-4ae5-a8fd-7dad6d8c72ab" providerId="ADAL" clId="{A0BE4461-02A3-2C4B-BC0A-C0954F6CF716}" dt="2024-11-29T01:41:08.562" v="38" actId="1076"/>
          <ac:picMkLst>
            <pc:docMk/>
            <pc:sldMk cId="897029257" sldId="291"/>
            <ac:picMk id="3" creationId="{14B87C8A-24CD-D945-466E-7AF28AF6DCBA}"/>
          </ac:picMkLst>
        </pc:picChg>
      </pc:sldChg>
      <pc:sldChg chg="modSp mod">
        <pc:chgData name="Rui HE" userId="2f049c01-8210-4ae5-a8fd-7dad6d8c72ab" providerId="ADAL" clId="{A0BE4461-02A3-2C4B-BC0A-C0954F6CF716}" dt="2024-11-29T01:41:01.763" v="37" actId="14100"/>
        <pc:sldMkLst>
          <pc:docMk/>
          <pc:sldMk cId="4114633785" sldId="294"/>
        </pc:sldMkLst>
        <pc:picChg chg="mod">
          <ac:chgData name="Rui HE" userId="2f049c01-8210-4ae5-a8fd-7dad6d8c72ab" providerId="ADAL" clId="{A0BE4461-02A3-2C4B-BC0A-C0954F6CF716}" dt="2024-11-29T01:41:01.763" v="37" actId="14100"/>
          <ac:picMkLst>
            <pc:docMk/>
            <pc:sldMk cId="4114633785" sldId="294"/>
            <ac:picMk id="6" creationId="{C14010C0-C34E-06FB-C45F-6C205456CBCF}"/>
          </ac:picMkLst>
        </pc:picChg>
      </pc:sldChg>
      <pc:sldChg chg="modSp mod">
        <pc:chgData name="Rui HE" userId="2f049c01-8210-4ae5-a8fd-7dad6d8c72ab" providerId="ADAL" clId="{A0BE4461-02A3-2C4B-BC0A-C0954F6CF716}" dt="2024-11-29T01:40:50.977" v="36" actId="1076"/>
        <pc:sldMkLst>
          <pc:docMk/>
          <pc:sldMk cId="1806938990" sldId="298"/>
        </pc:sldMkLst>
        <pc:spChg chg="mod">
          <ac:chgData name="Rui HE" userId="2f049c01-8210-4ae5-a8fd-7dad6d8c72ab" providerId="ADAL" clId="{A0BE4461-02A3-2C4B-BC0A-C0954F6CF716}" dt="2024-11-29T01:40:50.977" v="36" actId="1076"/>
          <ac:spMkLst>
            <pc:docMk/>
            <pc:sldMk cId="1806938990" sldId="298"/>
            <ac:spMk id="10" creationId="{78B8A1A4-211C-18A2-9A2F-2172361F90B7}"/>
          </ac:spMkLst>
        </pc:spChg>
        <pc:picChg chg="mod">
          <ac:chgData name="Rui HE" userId="2f049c01-8210-4ae5-a8fd-7dad6d8c72ab" providerId="ADAL" clId="{A0BE4461-02A3-2C4B-BC0A-C0954F6CF716}" dt="2024-11-29T01:40:11.692" v="31" actId="1076"/>
          <ac:picMkLst>
            <pc:docMk/>
            <pc:sldMk cId="1806938990" sldId="298"/>
            <ac:picMk id="3" creationId="{196DA04C-F867-9FA6-61FF-FFF4DDE65CCB}"/>
          </ac:picMkLst>
        </pc:picChg>
      </pc:sldChg>
      <pc:sldChg chg="modSp mod">
        <pc:chgData name="Rui HE" userId="2f049c01-8210-4ae5-a8fd-7dad6d8c72ab" providerId="ADAL" clId="{A0BE4461-02A3-2C4B-BC0A-C0954F6CF716}" dt="2024-11-29T01:40:33.740" v="34" actId="20577"/>
        <pc:sldMkLst>
          <pc:docMk/>
          <pc:sldMk cId="1643229995" sldId="300"/>
        </pc:sldMkLst>
        <pc:spChg chg="mod">
          <ac:chgData name="Rui HE" userId="2f049c01-8210-4ae5-a8fd-7dad6d8c72ab" providerId="ADAL" clId="{A0BE4461-02A3-2C4B-BC0A-C0954F6CF716}" dt="2024-11-29T01:40:33.740" v="34" actId="20577"/>
          <ac:spMkLst>
            <pc:docMk/>
            <pc:sldMk cId="1643229995" sldId="300"/>
            <ac:spMk id="14" creationId="{F31217B7-CC47-7B06-AAD1-A24D6F28A408}"/>
          </ac:spMkLst>
        </pc:spChg>
        <pc:picChg chg="mod">
          <ac:chgData name="Rui HE" userId="2f049c01-8210-4ae5-a8fd-7dad6d8c72ab" providerId="ADAL" clId="{A0BE4461-02A3-2C4B-BC0A-C0954F6CF716}" dt="2024-11-29T01:40:25.469" v="33" actId="14100"/>
          <ac:picMkLst>
            <pc:docMk/>
            <pc:sldMk cId="1643229995" sldId="300"/>
            <ac:picMk id="7" creationId="{BC1AAACB-B36B-D3E0-BF3F-CD5D0340164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4578B-FE86-8449-A4DA-D4AC02A5C1CB}" type="datetimeFigureOut">
              <a:rPr lang="en-US" smtClean="0"/>
              <a:t>11/29/24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0AE1EB-576E-6847-9553-CA9156604D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6496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0647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5F134E-2403-6EBA-4D6B-2DB95034A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500596-AF9A-C37A-CA49-6B6B931B5D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34BE279-4E56-5AB0-FF81-42EAACDBBC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80ADFE-FCEB-459F-C008-87E8CF0500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879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8B1FAE-47C4-0D9B-774C-77BAF73D4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75CDBE-E91A-417B-2D10-8B5D832AF3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468111-5D4D-4B9B-BBB3-C552BD0084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23626F-E00D-6599-4A55-F8C735502F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9932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BD7D5-0903-56B3-6001-777CE5678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3F3290-4EFA-EB14-C49F-B971D53058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233D83-962C-3F01-E5F9-BFF6A6ECB5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5A15ED-D177-AB18-3F1F-5714AEA3D0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0834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0ACE0-ACEA-A4A7-8747-971BDA016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497571-DC57-08D5-BF9B-E0A22C4276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3CEE2C-20CA-50B2-8F5E-20C8FCA1D6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6C3F61-7D2F-93A7-018E-25C639AB04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0100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9D7E5-1295-94D7-71D1-F634CD564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DA0ECA-27C3-7D3B-DA0B-3BABDAE7A8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14B760-EEF0-6E35-7922-0348911BFA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F060DB-33CB-3652-5F66-D3DB05956B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0469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5AE9D3-57E8-B7C3-1AB5-94C56AC44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563B76-564D-4D21-EE59-CE414ABA06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088354-1D4E-6761-0DD3-072BB12A77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4C62B7-A968-566B-47AE-DB557BD1DA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689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91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4EB01F-AF97-51E7-4A41-B1EC97992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216703-230F-EACD-1B1B-18B78900CF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917C45-7276-8A3E-72CE-0254958267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A711BE-264E-BC27-9ABA-3B345A64C1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014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B783A-FE62-0ADD-DB52-F43A93E88E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7B18C4F-D204-244C-A7C2-3652054CA7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EB484C-3076-E6D4-CC89-AE94712D7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41145E-0C77-D603-D085-BF21FFDDEB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218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7DF000-6F44-B7C5-0849-83D308EC1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87B66F-D9BE-E78B-C229-A77FA52484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20FA66-1A61-39DD-9A3B-49231654EC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57C002-3137-08D9-EABB-72B2345719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7197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70709-DCF1-06A9-6D55-20524D87D8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C7CF9E-FB10-B058-6302-D08C3EA479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926CE0-7E60-2258-C732-9F4A9C3BA3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A5B7D7-9914-EB52-2DF4-39A8AF11BD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756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7EC3D-F346-662B-5672-DE33EECE8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FD6C76-412E-09F8-E602-7D1CB569F8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22A455-271B-5122-5633-F9D82D07D3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E0174E-7FA3-E883-5D2C-680E00929E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380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476F4-C851-46EB-3D83-B3E6493768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61E30F-7FE1-DAD8-DA28-BC2D07132F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BCA4720-A755-EE94-6611-7D0F1ABA09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F4E3C-BA28-A459-7649-5E5B0F11E7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688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EAE813-C42A-17A9-49C4-CCB928BEE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411B3C-D619-9A8A-6601-EF0549F295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B71F4D-190E-735F-7349-0D0F76D8E6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3288B6-B11A-5EB5-926B-7F925F83AC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0AE1EB-576E-6847-9553-CA9156604D3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2125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34389-6767-2F5F-0646-9AA5D5D6CD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5A92C4-77B4-77BB-6277-562E7700AF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5AF2D0-0945-8D22-F7D7-EB87B86DB1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E2CF-DFE7-D142-A984-32B6C58724B4}" type="datetime1">
              <a:rPr lang="en-US" smtClean="0"/>
              <a:t>11/29/24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1E49E0-4ED2-2951-41B1-89E0D85DE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7155B2-458B-0A2D-69F2-C41B93BB9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615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C221A7-7243-E3E9-D6D3-2A979C1B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D0D275-0E62-945B-CCCB-30738B3AE6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52B33C-3CE4-E79A-1CF1-9A9DA88AA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86AE1-0B85-7649-AA43-9148EC55B6C4}" type="datetime1">
              <a:rPr lang="en-US" smtClean="0"/>
              <a:t>11/29/24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E39934-6480-D0F1-5352-2EC6D135A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5EBC8A-67E5-4ED1-665C-6D38C1AFC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374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789EC7-8A6A-0C2C-1C58-A0DE3D148B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16720E-A05B-6FB8-E253-21C3717D57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A0AE2-F13D-F9B6-C944-B7E13479E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F2540-FB43-C64B-A82F-75A8CC4D7D45}" type="datetime1">
              <a:rPr lang="en-US" smtClean="0"/>
              <a:t>11/29/24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CA6F16-E703-801F-FDE2-EFA3C56A6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5BF0BC-A23D-9795-AFCD-D9A5D2DE1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71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AE244-DBF5-8D68-5394-553071ADD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4A936-DA67-B582-37C4-C7CAAE88CF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C6F590-E6C2-1A01-6F04-982F02610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D03D-DFEA-5E4B-A5F2-46E2FFDCFDE5}" type="datetime1">
              <a:rPr lang="en-US" smtClean="0"/>
              <a:t>11/29/24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A4C6FB-D86F-DEA3-2902-9E219F13C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4ECB9F-58D5-0D92-7020-6DCFBDF67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207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A15C4-96CA-B863-2C90-2856882B7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4118E2-7F81-6759-C9E8-CC140EB8BC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C3902-D781-53E0-8AE2-B670EED80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C6E2F-4DEB-3E41-8CFD-1E25D144663B}" type="datetime1">
              <a:rPr lang="en-US" smtClean="0"/>
              <a:t>11/29/24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4CB7D2-7A3B-547A-CE35-3CD44EC28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D9D7A8-7CAD-82CE-F11C-AD7710C6C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191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0B08B-8A04-A5CF-674B-47ED41BB3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C21413-BDD3-450D-3D31-EBEE329489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1B0163-F686-E7C6-98BB-E8688A75AF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9F991A-95DA-3CD2-7551-DEA77C5C14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37E3B-80E5-B04E-AC93-8DBCBB6EC9C0}" type="datetime1">
              <a:rPr lang="en-US" smtClean="0"/>
              <a:t>11/29/24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6151C7-BD7C-67CF-4080-846146C71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F7514B-139B-B27A-A5B6-6E8DED9BD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719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CCF78-C4AA-7AEA-5FEC-8E07A6B42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50093E-CF91-E147-CC73-0FBEC211E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BCD533-362B-4C26-EBD2-F6F36A78FA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1E56BD-7162-B995-93B7-727A46CAA6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7226B5-A1C5-375A-7925-FF567881E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16ACCB-71A4-48CE-DDFD-598B60CBF4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419E-00BB-D34D-A792-56A7D9DE2CC2}" type="datetime1">
              <a:rPr lang="en-US" smtClean="0"/>
              <a:t>11/29/24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9F1E61-EC73-0421-3658-68A5FFE44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7BD0C6-9CB1-5CAD-7523-9808A6B23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532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B0143-3EC3-26B4-B3DD-67F7E79B6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858D1-5B00-28E9-F5DB-6238D135E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C4FE2-23AF-1347-8EC2-6230FEEB6B02}" type="datetime1">
              <a:rPr lang="en-US" smtClean="0"/>
              <a:t>11/29/24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0547A6-D358-AB3F-BD14-DA7D92B1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189042-AF3C-A562-F5EA-F353CA884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517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20F281-2767-931D-61FB-6ADA06ACA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CD1B8-E58E-F642-9E81-2025B6F43F77}" type="datetime1">
              <a:rPr lang="en-US" smtClean="0"/>
              <a:t>11/29/24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A22261-CEDB-3AC8-A325-D33E4F659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5C2C68-1342-D751-6F7E-5319551C0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602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EB169-E8BB-C02E-9E19-9F01B9F7B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888DB-81AC-3378-877A-88915CFF8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3DB0F6-4D7C-1AB3-1B30-684ED7F335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CE8DDA-F633-6EBC-90C3-A2D0919BB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6B21C-21E1-4748-A632-007A00F4F1A2}" type="datetime1">
              <a:rPr lang="en-US" smtClean="0"/>
              <a:t>11/29/24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ADF0ED-A0C0-D595-0C5A-C9D9A7D87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256F95-7195-410E-27F3-A96F0F142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917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7C656B-534F-FDF8-D06A-1404102C5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1B2995-CC49-B820-FB73-5486CF6440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21E259-8439-5834-D8EC-3486DBE73E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4CD6A7-1710-84B8-4FE4-1D284117C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97DED-D7BB-E64C-8565-324612213F9E}" type="datetime1">
              <a:rPr lang="en-US" smtClean="0"/>
              <a:t>11/29/24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9474D7-3805-0D33-B3CB-916DC2AB4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CD2DFC-DA0E-E510-E197-B003C0898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6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947845-9F35-B12A-7097-8285E7626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C03A78-72E5-F77D-BF30-F4C7376F37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7FCCE9-B383-3056-9418-02483585EA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2CCD3E-91C9-A64F-BA45-A6B0C5620876}" type="datetime1">
              <a:rPr lang="en-US" smtClean="0"/>
              <a:t>11/29/24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9237D8-FB45-CF7F-86FB-52149598A4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Student ID: 24435015 Group ID: 41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F8BAEC-D49C-D538-2510-3F6361218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CE75B7D-D835-0B47-A8F6-193BCB7667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975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08B02-88F7-C644-6362-EB2472C2CF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4426" y="1699590"/>
            <a:ext cx="9144000" cy="1064937"/>
          </a:xfrm>
        </p:spPr>
        <p:txBody>
          <a:bodyPr/>
          <a:lstStyle/>
          <a:p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Gomoku AI Project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7929F-3E0F-A8D4-3BB4-DC4D246CC2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764527"/>
            <a:ext cx="9144000" cy="1655762"/>
          </a:xfrm>
        </p:spPr>
        <p:txBody>
          <a:bodyPr/>
          <a:lstStyle/>
          <a:p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Adversarial Search Algorithms</a:t>
            </a:r>
            <a:endParaRPr lang="en-US" dirty="0">
              <a:solidFill>
                <a:srgbClr val="0E0E0E"/>
              </a:solidFill>
              <a:effectLst/>
              <a:latin typeface=".AppleSystemUIFon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53DAD9-8D58-9490-7054-E76B024205DA}"/>
              </a:ext>
            </a:extLst>
          </p:cNvPr>
          <p:cNvSpPr txBox="1"/>
          <p:nvPr/>
        </p:nvSpPr>
        <p:spPr>
          <a:xfrm>
            <a:off x="4332180" y="4919788"/>
            <a:ext cx="3388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COMP7015 - Artificial Intelligence</a:t>
            </a:r>
            <a:r>
              <a:rPr lang="zh-CN" altLang="en-US" dirty="0">
                <a:solidFill>
                  <a:srgbClr val="0E0E0E"/>
                </a:solidFill>
                <a:effectLst/>
                <a:latin typeface=".AppleSystemUIFont"/>
              </a:rPr>
              <a:t> </a:t>
            </a:r>
            <a:endParaRPr lang="en-US" altLang="zh-CN" dirty="0">
              <a:solidFill>
                <a:srgbClr val="0E0E0E"/>
              </a:solidFill>
              <a:latin typeface=".AppleSystemUIFont"/>
            </a:endParaRPr>
          </a:p>
          <a:p>
            <a:pPr algn="ctr"/>
            <a:r>
              <a:rPr lang="en-US" altLang="zh-CN" dirty="0">
                <a:solidFill>
                  <a:srgbClr val="0E0E0E"/>
                </a:solidFill>
                <a:latin typeface=".AppleSystemUIFont"/>
              </a:rPr>
              <a:t>November</a:t>
            </a:r>
            <a:r>
              <a:rPr lang="zh-CN" altLang="en-US" dirty="0">
                <a:solidFill>
                  <a:srgbClr val="0E0E0E"/>
                </a:solidFill>
                <a:latin typeface=".AppleSystemUIFont"/>
              </a:rPr>
              <a:t> </a:t>
            </a:r>
            <a:r>
              <a:rPr lang="en-US" altLang="zh-CN" dirty="0">
                <a:solidFill>
                  <a:srgbClr val="0E0E0E"/>
                </a:solidFill>
                <a:latin typeface=".AppleSystemUIFont"/>
              </a:rPr>
              <a:t>29, 2024</a:t>
            </a:r>
            <a:endParaRPr lang="en-US" altLang="zh-CN" dirty="0">
              <a:solidFill>
                <a:srgbClr val="0E0E0E"/>
              </a:solidFill>
              <a:effectLst/>
              <a:latin typeface=".AppleSystemUIFon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97FF95-3E8B-AA17-809C-C8D5073AF1A8}"/>
              </a:ext>
            </a:extLst>
          </p:cNvPr>
          <p:cNvSpPr txBox="1"/>
          <p:nvPr/>
        </p:nvSpPr>
        <p:spPr>
          <a:xfrm>
            <a:off x="3420736" y="3793422"/>
            <a:ext cx="52113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Presenter: </a:t>
            </a:r>
            <a:r>
              <a:rPr lang="en-US" altLang="zh-CN" dirty="0">
                <a:solidFill>
                  <a:srgbClr val="0E0E0E"/>
                </a:solidFill>
                <a:effectLst/>
                <a:latin typeface=".AppleSystemUIFont"/>
              </a:rPr>
              <a:t>HE</a:t>
            </a:r>
            <a:r>
              <a:rPr lang="zh-CN" altLang="en-US" dirty="0">
                <a:solidFill>
                  <a:srgbClr val="0E0E0E"/>
                </a:solidFill>
                <a:effectLst/>
                <a:latin typeface=".AppleSystemUIFont"/>
              </a:rPr>
              <a:t> </a:t>
            </a:r>
            <a:r>
              <a:rPr lang="en-US" altLang="zh-CN" dirty="0">
                <a:solidFill>
                  <a:srgbClr val="0E0E0E"/>
                </a:solidFill>
                <a:effectLst/>
                <a:latin typeface=".AppleSystemUIFont"/>
              </a:rPr>
              <a:t>Rui</a:t>
            </a:r>
            <a:r>
              <a:rPr lang="zh-CN" altLang="en-US" dirty="0">
                <a:solidFill>
                  <a:srgbClr val="0E0E0E"/>
                </a:solidFill>
                <a:effectLst/>
                <a:latin typeface=".AppleSystemUIFont"/>
              </a:rPr>
              <a:t> </a:t>
            </a:r>
            <a:r>
              <a:rPr lang="en-US" altLang="zh-CN" dirty="0">
                <a:solidFill>
                  <a:srgbClr val="0E0E0E"/>
                </a:solidFill>
                <a:latin typeface=".AppleSystemUIFont"/>
              </a:rPr>
              <a:t> </a:t>
            </a:r>
          </a:p>
          <a:p>
            <a:pPr algn="ctr"/>
            <a:r>
              <a:rPr lang="en-US" altLang="zh-CN" dirty="0">
                <a:solidFill>
                  <a:srgbClr val="0E0E0E"/>
                </a:solidFill>
                <a:effectLst/>
                <a:latin typeface=".AppleSystemUIFont"/>
              </a:rPr>
              <a:t>Student ID: 24435015</a:t>
            </a:r>
            <a:r>
              <a:rPr lang="zh-CN" altLang="en-US" dirty="0">
                <a:solidFill>
                  <a:srgbClr val="0E0E0E"/>
                </a:solidFill>
                <a:effectLst/>
                <a:latin typeface=".AppleSystemUIFont"/>
              </a:rPr>
              <a:t> </a:t>
            </a:r>
            <a:r>
              <a:rPr lang="en-US" altLang="zh-CN" dirty="0">
                <a:solidFill>
                  <a:srgbClr val="0E0E0E"/>
                </a:solidFill>
                <a:effectLst/>
                <a:latin typeface=".AppleSystemUIFont"/>
              </a:rPr>
              <a:t>Group</a:t>
            </a:r>
            <a:r>
              <a:rPr lang="zh-CN" altLang="en-US" dirty="0">
                <a:solidFill>
                  <a:srgbClr val="0E0E0E"/>
                </a:solidFill>
                <a:effectLst/>
                <a:latin typeface=".AppleSystemUIFont"/>
              </a:rPr>
              <a:t> </a:t>
            </a:r>
            <a:r>
              <a:rPr lang="en-US" altLang="zh-CN" dirty="0">
                <a:solidFill>
                  <a:srgbClr val="0E0E0E"/>
                </a:solidFill>
                <a:effectLst/>
                <a:latin typeface=".AppleSystemUIFont"/>
              </a:rPr>
              <a:t>ID: 41</a:t>
            </a: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65DEF225-77F8-8F61-1D22-37B514659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CAAD31B9-588F-E6DD-461A-C499F4DC5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5015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2C1C5-9420-B400-5A7C-B18BA13CDE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0E0E0E"/>
                </a:solidFill>
                <a:effectLst/>
                <a:latin typeface=".AppleSystemUIFont"/>
              </a:rPr>
              <a:t>MinMax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51086-AC6F-51B8-D5ED-44BF055135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Overview</a:t>
            </a:r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Explores all possible game states</a:t>
            </a:r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Simple but computationally expensive</a:t>
            </a:r>
          </a:p>
          <a:p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Core Concepts</a:t>
            </a:r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Recursive Depth-First Search</a:t>
            </a:r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Alternates maximizing/minimizing scores</a:t>
            </a:r>
          </a:p>
          <a:p>
            <a:pPr lvl="1"/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458A66C-4A84-DC26-7E6E-D46D0876DB06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A Baseline Approach</a:t>
            </a:r>
            <a:endParaRPr lang="en-US" sz="180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B52017-66A8-0931-1A44-0138A16F3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795EE1-8E7C-9B0C-6144-255306192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93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C1E3FE-3328-B76E-E14B-3BAD9FE072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CC5E9-9ED0-7105-74A4-B1D5919D1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0E0E0E"/>
                </a:solidFill>
                <a:effectLst/>
                <a:latin typeface=".AppleSystemUIFont"/>
              </a:rPr>
              <a:t>MinMax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F72D44-109B-BA17-6121-FDDE6FA35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Key Functions</a:t>
            </a:r>
          </a:p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51DFCF-4C7F-175C-5649-346E53C46F59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A Baseline Approach</a:t>
            </a:r>
            <a:endParaRPr 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8791DD-5817-C214-B8B6-BC094D74B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52174"/>
            <a:ext cx="7442200" cy="3200400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B8454D-3E29-3828-9497-2BC22E152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22FB09-DAB8-CCFA-7DD8-4625C9137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8240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7C58C-04B0-B2CE-E7CC-636A88355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A3F1B-53BD-CEFA-4F58-0138DC84B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0E0E0E"/>
                </a:solidFill>
                <a:effectLst/>
                <a:latin typeface=".AppleSystemUIFont"/>
              </a:rPr>
              <a:t>MinMax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5AE867-A3EE-71FC-D3AD-918137ED7B32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A Baseline Approach</a:t>
            </a:r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650251-6FE9-A473-C535-9B6C59A2CC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782" y="1232602"/>
            <a:ext cx="6773031" cy="5260273"/>
          </a:xfrm>
          <a:prstGeom prst="rect">
            <a:avLst/>
          </a:prstGeom>
        </p:spPr>
      </p:pic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523A082-5B9E-4B39-4219-4589322D2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E143E938-068E-B60E-01D9-0A76DC3F4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496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B7F37-484C-024C-5AA2-BCAEEA0CB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CF7EC-398E-D32F-0C13-0B2C32554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0E0E0E"/>
                </a:solidFill>
                <a:effectLst/>
                <a:latin typeface=".AppleSystemUIFont"/>
              </a:rPr>
              <a:t>MinMax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40B3B1-133E-45CC-F1B1-6A796919598A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A Baseline Approach</a:t>
            </a:r>
            <a:endParaRPr 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01AE41-9464-1332-BFD9-15ABA811B5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152174"/>
            <a:ext cx="7772400" cy="3909470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FBA8EF-B9CA-72A5-252F-74EFAABC1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F5A3FE7-BECC-639D-F15A-11832C6D3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725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8717D8-A81B-16BE-4E4B-15E961CC5D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26954-3C58-6B5A-5B32-E1DC4F396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0E0E0E"/>
                </a:solidFill>
                <a:effectLst/>
                <a:latin typeface=".AppleSystemUIFont"/>
              </a:rPr>
              <a:t>MinMax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933DC0-F468-13C1-B045-5E23E1888DAC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A Baseline Approach</a:t>
            </a:r>
            <a:endParaRPr 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81C20E-8509-73DD-FDC3-B92869C210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120" y="2152173"/>
            <a:ext cx="7772400" cy="232296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8B6423D-DFF5-861A-EF91-7B5EC1D1FF41}"/>
              </a:ext>
            </a:extLst>
          </p:cNvPr>
          <p:cNvSpPr txBox="1"/>
          <p:nvPr/>
        </p:nvSpPr>
        <p:spPr>
          <a:xfrm>
            <a:off x="838200" y="4705827"/>
            <a:ext cx="2002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</a:t>
            </a:r>
            <a:r>
              <a:rPr lang="en-US" dirty="0" err="1"/>
              <a:t>borad</a:t>
            </a:r>
            <a:r>
              <a:rPr lang="en-US" dirty="0"/>
              <a:t>/</a:t>
            </a:r>
            <a:r>
              <a:rPr lang="en-US" dirty="0" err="1"/>
              <a:t>abstract.py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4976963-D677-9697-D87E-A7F9C94F0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B315970-AB8E-7DD8-29DB-C97784DC6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770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0B31F7-5996-4D59-18B0-CD501AD51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87FBB-3FB5-9391-0227-F622CE069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0E0E0E"/>
                </a:solidFill>
                <a:effectLst/>
                <a:latin typeface=".AppleSystemUIFont"/>
              </a:rPr>
              <a:t>MinMax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CC20B05-DA56-E8C9-D125-359B56CA2F33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A Baseline Approach</a:t>
            </a:r>
            <a:endParaRPr lang="en-US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9A2AD7-2A90-E5E4-6F23-0A0D83623656}"/>
              </a:ext>
            </a:extLst>
          </p:cNvPr>
          <p:cNvSpPr txBox="1"/>
          <p:nvPr/>
        </p:nvSpPr>
        <p:spPr>
          <a:xfrm>
            <a:off x="1031240" y="6169709"/>
            <a:ext cx="19555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BoardABC</a:t>
            </a:r>
            <a:r>
              <a:rPr lang="en-US" dirty="0"/>
              <a:t> </a:t>
            </a:r>
          </a:p>
          <a:p>
            <a:r>
              <a:rPr lang="en-US" dirty="0" err="1"/>
              <a:t>borad</a:t>
            </a:r>
            <a:r>
              <a:rPr lang="en-US" dirty="0"/>
              <a:t>/</a:t>
            </a:r>
            <a:r>
              <a:rPr lang="en-US" dirty="0" err="1"/>
              <a:t>abstract.py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9E0A6E-D240-DA82-0325-FE728338B5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321508"/>
            <a:ext cx="7772400" cy="34116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DB06BB-F526-E9D4-2490-BA63B7FB3A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4632739"/>
            <a:ext cx="7772400" cy="1637413"/>
          </a:xfrm>
          <a:prstGeom prst="rect">
            <a:avLst/>
          </a:prstGeom>
        </p:spPr>
      </p:pic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3D0A1D23-4C13-1382-1B97-3CC81EA9E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72D1CB9-0F00-9DA8-E257-0C7172D7E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9722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18F0142-10B0-A57E-B07E-BCD352A13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5DDC68-7C05-A199-780B-28678F330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 b="1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MinMax Algorithm</a:t>
            </a:r>
            <a:endParaRPr lang="en-US" sz="50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675D4CC-3BB2-4C64-8895-86EEDFC820D3}"/>
              </a:ext>
            </a:extLst>
          </p:cNvPr>
          <p:cNvSpPr txBox="1">
            <a:spLocks/>
          </p:cNvSpPr>
          <p:nvPr/>
        </p:nvSpPr>
        <p:spPr>
          <a:xfrm>
            <a:off x="630936" y="2660904"/>
            <a:ext cx="4818888" cy="354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  <a:ea typeface="+mn-ea"/>
                <a:cs typeface="+mn-cs"/>
              </a:rPr>
              <a:t>Performance &amp; Intelligence</a:t>
            </a:r>
            <a:endParaRPr lang="en-US" sz="2200" dirty="0">
              <a:latin typeface="+mn-lt"/>
              <a:ea typeface="+mn-ea"/>
              <a:cs typeface="+mn-cs"/>
            </a:endParaRP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DF9608FF-4F06-642A-E1A5-B00ADF2ACC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255" y="640080"/>
            <a:ext cx="4894554" cy="55778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A0ABC19-523F-EA09-4548-72E527C198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365" y="2983993"/>
            <a:ext cx="5724525" cy="1752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8A917B0-6FEC-A2A1-2BFD-7F34F1396E06}"/>
              </a:ext>
            </a:extLst>
          </p:cNvPr>
          <p:cNvSpPr txBox="1"/>
          <p:nvPr/>
        </p:nvSpPr>
        <p:spPr>
          <a:xfrm>
            <a:off x="615761" y="4920735"/>
            <a:ext cx="49303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9 x 9 grid, set max depth to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expands ~500,000 nodes in 11 sec</a:t>
            </a:r>
            <a:r>
              <a:rPr lang="en-US" dirty="0">
                <a:solidFill>
                  <a:srgbClr val="000000"/>
                </a:solidFill>
                <a:latin typeface=".AppleSystemUIFontMonospaced"/>
              </a:rPr>
              <a:t>(M1 Pro 16G)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AEFB34-4F3E-FDC6-4AF5-982D335FB429}"/>
              </a:ext>
            </a:extLst>
          </p:cNvPr>
          <p:cNvSpPr txBox="1"/>
          <p:nvPr/>
        </p:nvSpPr>
        <p:spPr>
          <a:xfrm>
            <a:off x="7875130" y="6217920"/>
            <a:ext cx="19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 for AI,X for user</a:t>
            </a:r>
          </a:p>
        </p:txBody>
      </p:sp>
      <p:sp>
        <p:nvSpPr>
          <p:cNvPr id="18" name="Footer Placeholder 17">
            <a:extLst>
              <a:ext uri="{FF2B5EF4-FFF2-40B4-BE49-F238E27FC236}">
                <a16:creationId xmlns:a16="http://schemas.microsoft.com/office/drawing/2014/main" id="{80A48AD8-6045-8F5B-0B68-9D86BEF25A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6EF33EF7-39FC-8627-1498-3EAAA216A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283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2E0950-8201-FB5B-5CED-8DF39C89A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2BC93F9-5240-BA04-F178-AFDD13B712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42BA67-FA9D-A67C-5704-728F78368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 b="1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MinMax Algorithm</a:t>
            </a:r>
            <a:endParaRPr lang="en-US" sz="50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" name="sketch line">
            <a:extLst>
              <a:ext uri="{FF2B5EF4-FFF2-40B4-BE49-F238E27FC236}">
                <a16:creationId xmlns:a16="http://schemas.microsoft.com/office/drawing/2014/main" id="{40D62520-A761-C6A6-87D5-4DA46EFF09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86A506-6892-824A-2248-FA464DE5B299}"/>
              </a:ext>
            </a:extLst>
          </p:cNvPr>
          <p:cNvSpPr txBox="1">
            <a:spLocks/>
          </p:cNvSpPr>
          <p:nvPr/>
        </p:nvSpPr>
        <p:spPr>
          <a:xfrm>
            <a:off x="630936" y="2660904"/>
            <a:ext cx="4818888" cy="354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  <a:ea typeface="+mn-ea"/>
                <a:cs typeface="+mn-cs"/>
              </a:rPr>
              <a:t>Performance &amp; Intelligence</a:t>
            </a:r>
            <a:endParaRPr lang="en-US" sz="2200" dirty="0">
              <a:latin typeface="+mn-lt"/>
              <a:ea typeface="+mn-ea"/>
              <a:cs typeface="+mn-cs"/>
            </a:endParaRP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6905169-869F-A610-E130-A5DA7FFF59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255" y="640080"/>
            <a:ext cx="4894554" cy="55778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29B2448-2432-BCBF-AF48-0C503A0A47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365" y="2983993"/>
            <a:ext cx="5724525" cy="1752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88F4FE4-E1C3-6FCC-F467-44978E7A9C37}"/>
              </a:ext>
            </a:extLst>
          </p:cNvPr>
          <p:cNvSpPr txBox="1"/>
          <p:nvPr/>
        </p:nvSpPr>
        <p:spPr>
          <a:xfrm>
            <a:off x="615761" y="4920735"/>
            <a:ext cx="29858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Can</a:t>
            </a:r>
            <a:r>
              <a:rPr lang="zh-CN" altLang="en-US" dirty="0"/>
              <a:t> </a:t>
            </a:r>
            <a:r>
              <a:rPr lang="en-US" altLang="zh-CN" dirty="0"/>
              <a:t>not</a:t>
            </a:r>
            <a:r>
              <a:rPr lang="zh-CN" altLang="en-US" dirty="0"/>
              <a:t> </a:t>
            </a:r>
            <a:r>
              <a:rPr lang="en-US" altLang="zh-CN" dirty="0"/>
              <a:t>expand</a:t>
            </a:r>
            <a:r>
              <a:rPr lang="zh-CN" altLang="en-US" dirty="0"/>
              <a:t> </a:t>
            </a:r>
            <a:r>
              <a:rPr lang="en-US" altLang="zh-CN" dirty="0"/>
              <a:t>all</a:t>
            </a:r>
            <a:r>
              <a:rPr lang="zh-CN" altLang="en-US" dirty="0"/>
              <a:t> </a:t>
            </a:r>
            <a:r>
              <a:rPr lang="en-US" altLang="zh-CN" dirty="0"/>
              <a:t>states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FF0000"/>
                </a:solidFill>
              </a:rPr>
              <a:t>NO INTELLIGENCE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FF0000"/>
                </a:solidFill>
                <a:effectLst/>
                <a:latin typeface=".AppleSystemUIFont"/>
              </a:rPr>
              <a:t>Struggles with efficiency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37BF5F-E388-D3AA-571D-F9B1ADE49D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9161" y="640080"/>
            <a:ext cx="4886648" cy="55703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EA1903C-AD7E-1771-D64D-ECB12A3B5C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997" y="2880693"/>
            <a:ext cx="6069058" cy="1855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2400A9-5945-6549-8632-27B549EE34F0}"/>
              </a:ext>
            </a:extLst>
          </p:cNvPr>
          <p:cNvSpPr txBox="1"/>
          <p:nvPr/>
        </p:nvSpPr>
        <p:spPr>
          <a:xfrm>
            <a:off x="7875130" y="6217920"/>
            <a:ext cx="19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 for AI,X for user</a:t>
            </a:r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DE9256AC-3C34-7EF6-5A50-73CDEB2A0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7DA0466A-156C-23A3-9728-368E9BF72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464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DE568-D68D-647D-9FCD-5D3DC0243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93E7F-4AE7-2414-DAFC-9261F35F8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AlphaBeta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3C8669-CA55-507A-18C1-1A0D4E9CF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Overview</a:t>
            </a:r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Optimizes </a:t>
            </a:r>
            <a:r>
              <a:rPr lang="en-US" dirty="0" err="1">
                <a:solidFill>
                  <a:srgbClr val="000000"/>
                </a:solidFill>
                <a:effectLst/>
                <a:latin typeface=".AppleSystemUIFontMonospaced"/>
              </a:rPr>
              <a:t>MinMax</a:t>
            </a: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 by pruning unnecessary branches.</a:t>
            </a:r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Uses alpha and beta bounds for pruning.  </a:t>
            </a:r>
          </a:p>
          <a:p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Key Functions</a:t>
            </a:r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_</a:t>
            </a:r>
            <a:r>
              <a:rPr lang="en-US" dirty="0" err="1">
                <a:solidFill>
                  <a:srgbClr val="000000"/>
                </a:solidFill>
                <a:effectLst/>
                <a:latin typeface=".AppleSystemUIFontMonospaced"/>
              </a:rPr>
              <a:t>apply_max_pruning</a:t>
            </a: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: Updates `alpha`, prunes.</a:t>
            </a:r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_</a:t>
            </a:r>
            <a:r>
              <a:rPr lang="en-US" dirty="0" err="1">
                <a:solidFill>
                  <a:srgbClr val="000000"/>
                </a:solidFill>
                <a:effectLst/>
                <a:latin typeface=".AppleSystemUIFontMonospaced"/>
              </a:rPr>
              <a:t>apply_min_pruning</a:t>
            </a: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: Updates `beta`, prunes</a:t>
            </a:r>
            <a:r>
              <a:rPr lang="en-US" dirty="0">
                <a:solidFill>
                  <a:srgbClr val="000000"/>
                </a:solidFill>
                <a:latin typeface=".AppleSystemUIFontMonospaced"/>
              </a:rPr>
              <a:t>.</a:t>
            </a: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F5CE1AF-BAAE-03B5-14CF-D355F1F8F4AE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 err="1">
                <a:solidFill>
                  <a:srgbClr val="0E0E0E"/>
                </a:solidFill>
                <a:latin typeface=".AppleSystemUIFont"/>
              </a:rPr>
              <a:t>AlphaBeta</a:t>
            </a:r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 Pruning: Optimizing </a:t>
            </a:r>
            <a:r>
              <a:rPr lang="en-US" sz="1800" b="1" dirty="0" err="1">
                <a:solidFill>
                  <a:srgbClr val="0E0E0E"/>
                </a:solidFill>
                <a:latin typeface=".AppleSystemUIFont"/>
              </a:rPr>
              <a:t>MinMax</a:t>
            </a:r>
            <a:endParaRPr lang="en-US" sz="18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F51787A-3EA1-8956-166E-1688E13B7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A6AFF2E1-6419-1B86-3F1C-1273702D0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912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730C88-6F51-3234-4810-F79847B0F9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FECD2-3327-C55D-E8D5-7844BB4EA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AlphaBeta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E4A3F8-6B8F-8804-8F00-D5493B2CCC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CFE913-D0DD-2EBC-8B5D-D04BE120EA40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 err="1">
                <a:solidFill>
                  <a:srgbClr val="0E0E0E"/>
                </a:solidFill>
                <a:latin typeface=".AppleSystemUIFont"/>
              </a:rPr>
              <a:t>AlphaBeta</a:t>
            </a:r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 Pruning: Optimizing </a:t>
            </a:r>
            <a:r>
              <a:rPr lang="en-US" sz="1800" b="1" dirty="0" err="1">
                <a:solidFill>
                  <a:srgbClr val="0E0E0E"/>
                </a:solidFill>
                <a:latin typeface=".AppleSystemUIFont"/>
              </a:rPr>
              <a:t>MinMax</a:t>
            </a:r>
            <a:endParaRPr 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A1DF13-C9C1-3057-7C6E-1C84C407F7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280848"/>
            <a:ext cx="7772400" cy="3750541"/>
          </a:xfrm>
          <a:prstGeom prst="rect">
            <a:avLst/>
          </a:prstGeom>
        </p:spPr>
      </p:pic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D3943A1F-6692-07FC-12AB-7714E6BF2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E29E57-2B6E-F6A5-F4FE-0C4417BBD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01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E0FAB9-C8A3-ADD4-3152-2A87E0247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Introduction &amp; Agenda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05C4AE-13A2-D290-E0CF-E362E3C7EC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976360" cy="1603375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Gomoku Overview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8AB3A33-5C80-1F37-0346-72F4D856283D}"/>
                  </a:ext>
                </a:extLst>
              </p:cNvPr>
              <p:cNvSpPr txBox="1"/>
              <p:nvPr/>
            </p:nvSpPr>
            <p:spPr>
              <a:xfrm>
                <a:off x="838200" y="2430683"/>
                <a:ext cx="10515600" cy="2031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Gomoku is a deterministic strategy game  played on a 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dirty="0"/>
                  <a:t>×</a:t>
                </a:r>
                <a:r>
                  <a:rPr lang="en-US" altLang="zh-CN" b="0" dirty="0"/>
                  <a:t> 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dirty="0"/>
                  <a:t>grid</a:t>
                </a:r>
              </a:p>
              <a:p>
                <a:r>
                  <a:rPr lang="en-US" dirty="0">
                    <a:solidFill>
                      <a:srgbClr val="000000"/>
                    </a:solidFill>
                    <a:effectLst/>
                    <a:latin typeface=".AppleSystemUIFontMonospaced"/>
                  </a:rPr>
                  <a:t>Goal: Align five consecutive marks. </a:t>
                </a:r>
              </a:p>
              <a:p>
                <a:endParaRPr lang="en-US" dirty="0">
                  <a:solidFill>
                    <a:srgbClr val="000000"/>
                  </a:solidFill>
                  <a:latin typeface=".AppleSystemUIFontMonospaced"/>
                </a:endParaRPr>
              </a:p>
              <a:p>
                <a:endParaRPr lang="en-US" dirty="0">
                  <a:solidFill>
                    <a:srgbClr val="000000"/>
                  </a:solidFill>
                  <a:effectLst/>
                  <a:latin typeface=".AppleSystemUIFontMonospaced"/>
                </a:endParaRPr>
              </a:p>
              <a:p>
                <a:endParaRPr lang="en-US" altLang="zh-CN" dirty="0"/>
              </a:p>
              <a:p>
                <a:endParaRPr lang="en-US" altLang="zh-CN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38AB3A33-5C80-1F37-0346-72F4D85628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2430683"/>
                <a:ext cx="10515600" cy="2031325"/>
              </a:xfrm>
              <a:prstGeom prst="rect">
                <a:avLst/>
              </a:prstGeom>
              <a:blipFill>
                <a:blip r:embed="rId2"/>
                <a:stretch>
                  <a:fillRect l="-603" t="-1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4BA95D1-8CA8-C62C-A4D4-8E7196FD208A}"/>
              </a:ext>
            </a:extLst>
          </p:cNvPr>
          <p:cNvSpPr txBox="1">
            <a:spLocks/>
          </p:cNvSpPr>
          <p:nvPr/>
        </p:nvSpPr>
        <p:spPr>
          <a:xfrm>
            <a:off x="838200" y="3367307"/>
            <a:ext cx="10515600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>
                <a:solidFill>
                  <a:srgbClr val="000000"/>
                </a:solidFill>
                <a:latin typeface=".AppleSystemUIFontMonospaced"/>
              </a:rPr>
              <a:t>Project Goal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A59330-45B6-9901-7C2E-B32D09C3CA37}"/>
              </a:ext>
            </a:extLst>
          </p:cNvPr>
          <p:cNvSpPr txBox="1"/>
          <p:nvPr/>
        </p:nvSpPr>
        <p:spPr>
          <a:xfrm>
            <a:off x="838200" y="3845828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Implement and evaluate </a:t>
            </a:r>
            <a:r>
              <a:rPr lang="en-US" altLang="zh-CN" b="1" dirty="0"/>
              <a:t>4</a:t>
            </a:r>
            <a:r>
              <a:rPr lang="en-US" dirty="0"/>
              <a:t> search  algorithms.</a:t>
            </a:r>
            <a:r>
              <a:rPr lang="zh-CN" altLang="en-US" dirty="0"/>
              <a:t> </a:t>
            </a: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Demonstrate performance differences.      </a:t>
            </a:r>
            <a:endParaRPr lang="en-US" dirty="0"/>
          </a:p>
          <a:p>
            <a:r>
              <a:rPr lang="en-US" dirty="0"/>
              <a:t> 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2BD489E-928A-4E9F-8126-9FFAEB0D1B14}"/>
              </a:ext>
            </a:extLst>
          </p:cNvPr>
          <p:cNvSpPr txBox="1">
            <a:spLocks/>
          </p:cNvSpPr>
          <p:nvPr/>
        </p:nvSpPr>
        <p:spPr>
          <a:xfrm>
            <a:off x="838200" y="4615628"/>
            <a:ext cx="10515600" cy="1603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>
              <a:solidFill>
                <a:srgbClr val="000000"/>
              </a:solidFill>
              <a:latin typeface=".AppleSystemUIFontMonospaced"/>
            </a:endParaRPr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F86D05A2-8B36-ABDC-510E-2FBC028C0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79B5E9A9-14F9-AC10-DB38-A7ECF18D2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0121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BF227-AB02-B7ED-C8FC-940CEF5AC4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BE2E15-510E-8FD5-C87D-B547EB6FC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400" b="1" dirty="0" err="1"/>
              <a:t>AlphaBeta</a:t>
            </a:r>
            <a:r>
              <a:rPr lang="en-US" sz="50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Algorithm</a:t>
            </a:r>
            <a:endParaRPr lang="en-US" sz="5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3EFA41-E707-8E5E-5952-B2337791531B}"/>
              </a:ext>
            </a:extLst>
          </p:cNvPr>
          <p:cNvSpPr txBox="1">
            <a:spLocks/>
          </p:cNvSpPr>
          <p:nvPr/>
        </p:nvSpPr>
        <p:spPr>
          <a:xfrm>
            <a:off x="630936" y="2660904"/>
            <a:ext cx="4818888" cy="354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  <a:ea typeface="+mn-ea"/>
                <a:cs typeface="+mn-cs"/>
              </a:rPr>
              <a:t>Performance &amp; Intelligence</a:t>
            </a:r>
            <a:endParaRPr lang="en-US" sz="2200" dirty="0">
              <a:latin typeface="+mn-lt"/>
              <a:ea typeface="+mn-ea"/>
              <a:cs typeface="+mn-cs"/>
            </a:endParaRP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2FE0665-ED7C-7011-1BA4-64DB392B7D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255" y="640080"/>
            <a:ext cx="4894554" cy="55778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5B6970F-3637-0CC4-9D5B-45D15CF97C23}"/>
              </a:ext>
            </a:extLst>
          </p:cNvPr>
          <p:cNvSpPr txBox="1"/>
          <p:nvPr/>
        </p:nvSpPr>
        <p:spPr>
          <a:xfrm>
            <a:off x="615761" y="4920735"/>
            <a:ext cx="4871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9 x 9grid, set max depth to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expands ~6,000 nodes in 0.12 sec</a:t>
            </a:r>
            <a:r>
              <a:rPr lang="en-US" dirty="0">
                <a:solidFill>
                  <a:srgbClr val="000000"/>
                </a:solidFill>
                <a:latin typeface=".AppleSystemUIFontMonospaced"/>
              </a:rPr>
              <a:t>(M1 Pro 16G)</a:t>
            </a: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BC68FA-DFB4-60C9-4B4B-B8FA2B70A5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5461" y="640080"/>
            <a:ext cx="4885174" cy="55686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E9249E-AF0E-0481-F4FE-8604777D95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572" y="2983993"/>
            <a:ext cx="5890683" cy="17526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690E438-C01F-9F79-F2A7-64B8FC82D54B}"/>
              </a:ext>
            </a:extLst>
          </p:cNvPr>
          <p:cNvSpPr txBox="1"/>
          <p:nvPr/>
        </p:nvSpPr>
        <p:spPr>
          <a:xfrm>
            <a:off x="7875130" y="6217920"/>
            <a:ext cx="19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 for AI,X for user</a:t>
            </a:r>
          </a:p>
        </p:txBody>
      </p:sp>
      <p:sp>
        <p:nvSpPr>
          <p:cNvPr id="19" name="Footer Placeholder 18">
            <a:extLst>
              <a:ext uri="{FF2B5EF4-FFF2-40B4-BE49-F238E27FC236}">
                <a16:creationId xmlns:a16="http://schemas.microsoft.com/office/drawing/2014/main" id="{F301518D-B93C-99AC-AFAC-EA51CEFAF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B54498A9-08DA-FE91-EA2C-888AF256B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3240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A9E1D-81B8-9343-2EA2-98AA1A97B4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699F0-AC05-2D20-B81A-E0DC3EA6C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400" b="1" dirty="0" err="1"/>
              <a:t>AlphaBeta</a:t>
            </a:r>
            <a:r>
              <a:rPr lang="en-US" sz="50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Algorithm</a:t>
            </a:r>
            <a:endParaRPr lang="en-US" sz="5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3E8D4F0-1FE3-643F-8C24-3B592488A8D6}"/>
              </a:ext>
            </a:extLst>
          </p:cNvPr>
          <p:cNvSpPr txBox="1">
            <a:spLocks/>
          </p:cNvSpPr>
          <p:nvPr/>
        </p:nvSpPr>
        <p:spPr>
          <a:xfrm>
            <a:off x="630936" y="2660904"/>
            <a:ext cx="4818888" cy="354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  <a:ea typeface="+mn-ea"/>
                <a:cs typeface="+mn-cs"/>
              </a:rPr>
              <a:t>Performance &amp; Intelligence</a:t>
            </a:r>
            <a:endParaRPr lang="en-US" sz="2200" dirty="0"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B95E6C0F-499F-F160-8708-4192AC5DCF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255" y="640080"/>
            <a:ext cx="4894554" cy="55778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CB5E69F-A546-771C-1642-861C1921477C}"/>
              </a:ext>
            </a:extLst>
          </p:cNvPr>
          <p:cNvSpPr txBox="1"/>
          <p:nvPr/>
        </p:nvSpPr>
        <p:spPr>
          <a:xfrm>
            <a:off x="460448" y="5513055"/>
            <a:ext cx="59220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9 x 9grid, set max depth to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expands ~6,000 nodes in 0.12 sec</a:t>
            </a:r>
            <a:r>
              <a:rPr lang="en-US" dirty="0">
                <a:solidFill>
                  <a:srgbClr val="000000"/>
                </a:solidFill>
                <a:latin typeface=".AppleSystemUIFontMonospaced"/>
              </a:rPr>
              <a:t>(M1 Pro 16G)</a:t>
            </a: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effectLst/>
                <a:latin typeface=".AppleSystemUIFont"/>
              </a:rPr>
              <a:t>EFFICIENCY IMPROVEMENT</a:t>
            </a:r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, but </a:t>
            </a:r>
            <a:r>
              <a:rPr lang="en-US" b="1" dirty="0">
                <a:solidFill>
                  <a:srgbClr val="FF0000"/>
                </a:solidFill>
                <a:effectLst/>
                <a:latin typeface=".AppleSystemUIFont"/>
              </a:rPr>
              <a:t>Still </a:t>
            </a:r>
            <a:r>
              <a:rPr lang="en-US" altLang="zh-CN" b="1" dirty="0">
                <a:solidFill>
                  <a:srgbClr val="FF0000"/>
                </a:solidFill>
              </a:rPr>
              <a:t>NO INTELLIGENCE</a:t>
            </a:r>
          </a:p>
          <a:p>
            <a:endParaRPr lang="en-US" b="1" dirty="0">
              <a:solidFill>
                <a:srgbClr val="FF0000"/>
              </a:solidFill>
              <a:effectLst/>
              <a:latin typeface=".AppleSystemUIFon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6AB9EC-CC33-2F12-C2B4-1325454D63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9940" y="630936"/>
            <a:ext cx="4893196" cy="55778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2181AA-DD90-3AB0-7858-290112E708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448" y="2913825"/>
            <a:ext cx="5842317" cy="26505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B97627D-69D3-6130-FBFA-8B8AF5BFF54F}"/>
              </a:ext>
            </a:extLst>
          </p:cNvPr>
          <p:cNvSpPr txBox="1"/>
          <p:nvPr/>
        </p:nvSpPr>
        <p:spPr>
          <a:xfrm>
            <a:off x="7875130" y="6217920"/>
            <a:ext cx="19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 for AI,X for user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9CAFF7FA-C7B7-55C1-7B75-8867730C0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94C20BE1-D624-C74A-AF94-C4C33BDE4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601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34A2A-17D3-0851-A5DA-5DAE8FAC7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00FC9-6545-775F-625D-CBF458ACF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AlphaBetaHeuristic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B055E7-DBD7-5FB4-D634-380A4AA4E3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Overview</a:t>
            </a:r>
          </a:p>
          <a:p>
            <a:pPr lvl="1"/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Extends </a:t>
            </a:r>
            <a:r>
              <a:rPr lang="en-US" dirty="0" err="1">
                <a:solidFill>
                  <a:srgbClr val="0E0E0E"/>
                </a:solidFill>
                <a:effectLst/>
                <a:latin typeface=".AppleSystemUIFont"/>
              </a:rPr>
              <a:t>AlphaBeta</a:t>
            </a:r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 with heuristic evaluation for strategic decision-making</a:t>
            </a: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.</a:t>
            </a:r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Uses alpha and beta bounds for pruning.  </a:t>
            </a:r>
          </a:p>
          <a:p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Heuristic Features</a:t>
            </a:r>
          </a:p>
          <a:p>
            <a:pPr lvl="1"/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Consecutive Pieces</a:t>
            </a:r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: Rewards moves form consecutive pieces with open ends.</a:t>
            </a:r>
          </a:p>
          <a:p>
            <a:pPr lvl="1"/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Center Bonus</a:t>
            </a:r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: Encourages moves near the center for flexibility.</a:t>
            </a:r>
          </a:p>
          <a:p>
            <a:pPr lvl="1"/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Opponent Blocking</a:t>
            </a:r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: Penalizes opponent’s formations to counter threats.</a:t>
            </a:r>
          </a:p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DF82F0-877D-D7BF-8C16-AE753561FDA5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Strategic Improvements</a:t>
            </a:r>
            <a:endParaRPr lang="en-US" sz="18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8436879D-B91F-F3A5-9883-62CBE2149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E7CE803-907F-592D-9E1B-465FEC26F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2472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86571A-9804-A841-B089-2805D2B6E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9044B-101B-2CA7-6E8E-6D3EFD86D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AlphaBetaHeuristic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7001F4-3524-BFB9-D1AB-1B2BF08102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047FF96-50D9-2975-3A18-2544F13A0D85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Strategic Improvements</a:t>
            </a:r>
            <a:endParaRPr 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00531F-69B3-440F-37FF-72C840B32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3443"/>
            <a:ext cx="7772400" cy="2501285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6402E36-B619-AEAD-F874-0DA305EBE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7F662AA-B824-A848-49CF-399B66B08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098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E0940-7E38-0343-6D60-567602D4F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3DD47-BB74-7307-AC73-27ED437A3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AlphaBetaHeuristic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9846B4-91DC-8B87-F6E1-1C5D0F37A9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3C4E77-F064-E9E1-B0FE-85D50C9E3B76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Strategic Improvements</a:t>
            </a:r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14CDCE-1F63-36C0-1094-B2D96D0254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241" y="1416003"/>
            <a:ext cx="7299960" cy="534039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D02F11C-4F53-2CC4-6D73-D8ACD610B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9201" y="1825625"/>
            <a:ext cx="4016009" cy="4577920"/>
          </a:xfrm>
          <a:prstGeom prst="rect">
            <a:avLst/>
          </a:prstGeom>
        </p:spPr>
      </p:pic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48DE80A0-72BF-138E-2C9A-92DEE1917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4AD433D0-F2EC-E5B6-C93C-CA761A079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24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76830A-8377-FD79-D60D-7342E5227F82}"/>
              </a:ext>
            </a:extLst>
          </p:cNvPr>
          <p:cNvSpPr txBox="1"/>
          <p:nvPr/>
        </p:nvSpPr>
        <p:spPr>
          <a:xfrm>
            <a:off x="8637055" y="6308209"/>
            <a:ext cx="19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 for AI,X for user</a:t>
            </a:r>
          </a:p>
        </p:txBody>
      </p:sp>
    </p:spTree>
    <p:extLst>
      <p:ext uri="{BB962C8B-B14F-4D97-AF65-F5344CB8AC3E}">
        <p14:creationId xmlns:p14="http://schemas.microsoft.com/office/powerpoint/2010/main" val="8136541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923D9-8E78-0968-B306-E6856B0520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06D95-2AB5-F6BE-1FA2-A068559C0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AlphaBetaHeuristic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CA815-1CF0-41B1-8ED5-D5447D3BE6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1D5BAC-8B42-F516-BFAF-C0ACC64612A2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Strategic Improvements</a:t>
            </a:r>
            <a:endParaRPr 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0ACC68-97CD-C239-DF66-966F6D53C6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304" y="1400656"/>
            <a:ext cx="7441096" cy="5092219"/>
          </a:xfrm>
          <a:prstGeom prst="rect">
            <a:avLst/>
          </a:prstGeom>
        </p:spPr>
      </p:pic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55B4AD4F-0238-F7CF-6460-CCA6B50D1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B2ED3C2-CC84-59A1-562D-8DB431D83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2666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C5D064-D8F6-6D38-78F9-C5A45A0F5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A8AFA-FF99-57D1-F99F-134ABD3C6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5465064" cy="148132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400" b="1" dirty="0" err="1"/>
              <a:t>AlphaBetaHeuristic</a:t>
            </a:r>
            <a:r>
              <a:rPr lang="en-US" sz="50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Algorithm</a:t>
            </a:r>
            <a:endParaRPr lang="en-US" sz="5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94BF08-FAB0-31FA-D386-BB06CE6C1E4F}"/>
              </a:ext>
            </a:extLst>
          </p:cNvPr>
          <p:cNvSpPr txBox="1">
            <a:spLocks/>
          </p:cNvSpPr>
          <p:nvPr/>
        </p:nvSpPr>
        <p:spPr>
          <a:xfrm>
            <a:off x="630936" y="2660904"/>
            <a:ext cx="4818888" cy="354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  <a:ea typeface="+mn-ea"/>
                <a:cs typeface="+mn-cs"/>
              </a:rPr>
              <a:t>Performance &amp; Intelligence</a:t>
            </a:r>
            <a:endParaRPr lang="en-US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F33183-25CF-FF8B-451E-CF4E964056CF}"/>
              </a:ext>
            </a:extLst>
          </p:cNvPr>
          <p:cNvSpPr txBox="1"/>
          <p:nvPr/>
        </p:nvSpPr>
        <p:spPr>
          <a:xfrm>
            <a:off x="460448" y="4745291"/>
            <a:ext cx="48710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9 x 9grid, set max depth to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expands ~12,000 nodes in 5.3 sec</a:t>
            </a:r>
            <a:r>
              <a:rPr lang="en-US" dirty="0">
                <a:solidFill>
                  <a:srgbClr val="000000"/>
                </a:solidFill>
                <a:latin typeface=".AppleSystemUIFontMonospaced"/>
              </a:rPr>
              <a:t>(M1 Pro 16G)</a:t>
            </a: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BBD391-5EC8-AFF5-1E0F-08516C4778E9}"/>
              </a:ext>
            </a:extLst>
          </p:cNvPr>
          <p:cNvSpPr txBox="1"/>
          <p:nvPr/>
        </p:nvSpPr>
        <p:spPr>
          <a:xfrm>
            <a:off x="7875130" y="6217920"/>
            <a:ext cx="19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 for AI,X for user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65A6EDB-0AB6-81DE-DE36-71D8C9B6BB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770" y="2947671"/>
            <a:ext cx="6293341" cy="18342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A5EF5D-6C79-F74D-B925-5AE7B3ACEB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5111" y="640080"/>
            <a:ext cx="5017454" cy="5719485"/>
          </a:xfrm>
          <a:prstGeom prst="rect">
            <a:avLst/>
          </a:prstGeom>
        </p:spPr>
      </p:pic>
      <p:sp>
        <p:nvSpPr>
          <p:cNvPr id="17" name="Footer Placeholder 16">
            <a:extLst>
              <a:ext uri="{FF2B5EF4-FFF2-40B4-BE49-F238E27FC236}">
                <a16:creationId xmlns:a16="http://schemas.microsoft.com/office/drawing/2014/main" id="{C22FCAA3-EABD-A90E-B20A-125FA8441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5C24DAB9-6EE5-8CBF-7A8B-AFEE30E22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2197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10E381-C3D3-FBAD-C992-1457271652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03AAF-1F5A-19BF-C7ED-99CDBC704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5465064" cy="148132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400" b="1" dirty="0" err="1"/>
              <a:t>AlphaBetaHeuristic</a:t>
            </a:r>
            <a:r>
              <a:rPr lang="en-US" sz="50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Algorithm</a:t>
            </a:r>
            <a:endParaRPr lang="en-US" sz="5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5C89B80-3A50-60DB-DCA9-AA6B8AD6777C}"/>
              </a:ext>
            </a:extLst>
          </p:cNvPr>
          <p:cNvSpPr txBox="1">
            <a:spLocks/>
          </p:cNvSpPr>
          <p:nvPr/>
        </p:nvSpPr>
        <p:spPr>
          <a:xfrm>
            <a:off x="630936" y="2660904"/>
            <a:ext cx="4818888" cy="354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  <a:ea typeface="+mn-ea"/>
                <a:cs typeface="+mn-cs"/>
              </a:rPr>
              <a:t>Performance &amp; Intelligence</a:t>
            </a:r>
            <a:endParaRPr lang="en-US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4D14211-9F82-F0D8-1895-B948CEAB14EB}"/>
              </a:ext>
            </a:extLst>
          </p:cNvPr>
          <p:cNvSpPr txBox="1"/>
          <p:nvPr/>
        </p:nvSpPr>
        <p:spPr>
          <a:xfrm>
            <a:off x="578747" y="5759400"/>
            <a:ext cx="487107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9 x 9grid, set max depth to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expands ~12,000 nodes in 5.3 sec</a:t>
            </a:r>
            <a:r>
              <a:rPr lang="en-US" dirty="0">
                <a:solidFill>
                  <a:srgbClr val="000000"/>
                </a:solidFill>
                <a:latin typeface=".AppleSystemUIFontMonospaced"/>
              </a:rPr>
              <a:t>(M1 Pro 16G)</a:t>
            </a: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accent6">
                    <a:lumMod val="50000"/>
                  </a:schemeClr>
                </a:solidFill>
                <a:effectLst/>
                <a:latin typeface=".AppleSystemUIFont"/>
              </a:rPr>
              <a:t>SOME INTELLIGENCE</a:t>
            </a:r>
            <a:endParaRPr lang="en-US" altLang="zh-CN" b="1" dirty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0000"/>
              </a:solidFill>
              <a:effectLst/>
              <a:latin typeface=".AppleSystemUIFon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89DB5D-F734-4D26-A269-73D4D32258B0}"/>
              </a:ext>
            </a:extLst>
          </p:cNvPr>
          <p:cNvSpPr txBox="1"/>
          <p:nvPr/>
        </p:nvSpPr>
        <p:spPr>
          <a:xfrm>
            <a:off x="7875130" y="6217920"/>
            <a:ext cx="19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 for AI,X for user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B87C8A-24CD-D945-466E-7AF28AF6DC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7141" y="439547"/>
            <a:ext cx="5125823" cy="58430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0A5ED8-D91D-643A-2A8A-45460F62AE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132" y="2914384"/>
            <a:ext cx="6374009" cy="3040911"/>
          </a:xfrm>
          <a:prstGeom prst="rect">
            <a:avLst/>
          </a:prstGeom>
        </p:spPr>
      </p:pic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51AA9FB-1693-98C9-DB75-C46FD5065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B350EFBE-EFB6-7C78-EF75-14C09E3396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0292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28536-E181-3825-A67F-D7B4D4CB0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EE0D3-618C-7967-3170-8C74BEA97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MCTS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7B7C60-3434-CFE8-7FF2-B4C1896743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Overview</a:t>
            </a:r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Uses simulations to estimate winning probabilities.</a:t>
            </a:r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Balances exploration (new moves) and exploitation (winning).  </a:t>
            </a:r>
          </a:p>
          <a:p>
            <a:pPr marL="457200" lvl="1" indent="0">
              <a:buNone/>
            </a:pPr>
            <a:endParaRPr lang="en-US" dirty="0">
              <a:solidFill>
                <a:srgbClr val="0E0E0E"/>
              </a:solidFill>
              <a:effectLst/>
              <a:latin typeface=".AppleSystemUIFont"/>
            </a:endParaRPr>
          </a:p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B4198AD-7981-53ED-8FE6-6781CD95ED9B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Balances exploration and exploitation through the UCB1 formula</a:t>
            </a:r>
            <a:endParaRPr lang="en-US" sz="1800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E31ABB8-8ACF-7D78-3E07-8023A8C10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40CC81A9-DE6B-8462-601B-52E791877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28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5116B0-D885-D4D7-B8AB-00832106F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060826"/>
            <a:ext cx="10822093" cy="269620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D2C90A-5FD2-F235-C94A-F780C5756BBE}"/>
              </a:ext>
            </a:extLst>
          </p:cNvPr>
          <p:cNvSpPr txBox="1"/>
          <p:nvPr/>
        </p:nvSpPr>
        <p:spPr>
          <a:xfrm>
            <a:off x="1005840" y="5846723"/>
            <a:ext cx="1644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board/</a:t>
            </a:r>
            <a:r>
              <a:rPr lang="en-US" dirty="0" err="1"/>
              <a:t>mcts.py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9723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FFDCC3-81E9-1BCC-8F5D-F802AFDEF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22E7D-224C-AC8E-92E0-FFF9B4120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MCTS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6B5565-7377-F095-13EB-1CEB67C3E9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D106F6-0399-93DE-22F7-493E5DEED369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Balances exploration and exploitation through the UCB1 formula</a:t>
            </a:r>
            <a:endParaRPr 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4010C0-C34E-06FB-C45F-6C205456CB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440" y="1648382"/>
            <a:ext cx="5704177" cy="4857390"/>
          </a:xfrm>
          <a:prstGeom prst="rect">
            <a:avLst/>
          </a:prstGeom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061F6A3-925F-9DE9-DCB0-CB25705BC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11FC104-72C3-945F-E1E3-F4F74F780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633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B8037-E738-5583-C620-768B34C93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</a:t>
            </a:r>
            <a:r>
              <a:rPr lang="en-US" altLang="zh-CN" dirty="0"/>
              <a:t>ame Setup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110DAB-B34C-8C58-8A7C-44B789ABC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035175"/>
          </a:xfrm>
        </p:spPr>
        <p:txBody>
          <a:bodyPr/>
          <a:lstStyle/>
          <a:p>
            <a:r>
              <a:rPr lang="en-US" dirty="0"/>
              <a:t>Board Design</a:t>
            </a:r>
          </a:p>
          <a:p>
            <a:pPr lvl="1"/>
            <a:r>
              <a:rPr lang="en-US" dirty="0"/>
              <a:t>Configurable 9×9 grid with </a:t>
            </a:r>
            <a:r>
              <a:rPr lang="en-US" dirty="0" err="1"/>
              <a:t>pygame</a:t>
            </a:r>
            <a:endParaRPr lang="en-US" dirty="0"/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turns X(user) vs O(AI).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F06304-5B7E-9728-DA7F-C81464C9192F}"/>
              </a:ext>
            </a:extLst>
          </p:cNvPr>
          <p:cNvSpPr txBox="1">
            <a:spLocks/>
          </p:cNvSpPr>
          <p:nvPr/>
        </p:nvSpPr>
        <p:spPr>
          <a:xfrm>
            <a:off x="838200" y="3425825"/>
            <a:ext cx="10515600" cy="2035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GUI Features</a:t>
            </a:r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Interactive grid with clickable cell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9F676C-E81C-5A04-CEF7-9F039A02F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4160" y="79113"/>
            <a:ext cx="5355823" cy="6105197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FC952F-004B-8AE5-5D3A-55520765FFF1}"/>
              </a:ext>
            </a:extLst>
          </p:cNvPr>
          <p:cNvSpPr txBox="1">
            <a:spLocks/>
          </p:cNvSpPr>
          <p:nvPr/>
        </p:nvSpPr>
        <p:spPr>
          <a:xfrm>
            <a:off x="838200" y="4822825"/>
            <a:ext cx="10515600" cy="2035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Code Design</a:t>
            </a:r>
          </a:p>
          <a:p>
            <a:pPr lvl="1"/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OOP : </a:t>
            </a:r>
            <a:r>
              <a:rPr lang="en-US" dirty="0" err="1">
                <a:solidFill>
                  <a:srgbClr val="000000"/>
                </a:solidFill>
                <a:effectLst/>
                <a:latin typeface=".AppleSystemUIFontMonospaced"/>
              </a:rPr>
              <a:t>BoardABC</a:t>
            </a:r>
            <a:r>
              <a:rPr lang="en-US" dirty="0">
                <a:solidFill>
                  <a:srgbClr val="000000"/>
                </a:solidFill>
                <a:latin typeface=".AppleSystemUIFontMonospaced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defines key interfaces.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B9D5F3A-CB64-4B97-3477-F8AD18C54A76}"/>
              </a:ext>
            </a:extLst>
          </p:cNvPr>
          <p:cNvSpPr txBox="1"/>
          <p:nvPr/>
        </p:nvSpPr>
        <p:spPr>
          <a:xfrm>
            <a:off x="8338669" y="6205163"/>
            <a:ext cx="19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 for AI,X for user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5D3A5BA-9111-F83D-DE5B-322060A83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EC25418A-11F9-2577-D4F9-85DEACB66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4389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CC45F9-D182-F299-C767-60A7E16DF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808184-3979-41D1-AEDE-B25C10FCD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MCTS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Algorithm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0B7B8C-9FB2-727D-2F72-9E3AD7D3F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>
              <a:solidFill>
                <a:srgbClr val="000000"/>
              </a:solidFill>
              <a:effectLst/>
              <a:latin typeface=".AppleSystemUIFontMonospaced"/>
            </a:endParaRP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D32DB2-16F0-675C-D2A7-46AC129336E3}"/>
              </a:ext>
            </a:extLst>
          </p:cNvPr>
          <p:cNvSpPr txBox="1">
            <a:spLocks/>
          </p:cNvSpPr>
          <p:nvPr/>
        </p:nvSpPr>
        <p:spPr>
          <a:xfrm>
            <a:off x="838200" y="82661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1800" b="1" dirty="0">
                <a:solidFill>
                  <a:srgbClr val="0E0E0E"/>
                </a:solidFill>
                <a:latin typeface=".AppleSystemUIFont"/>
              </a:rPr>
              <a:t>Balances exploration and exploitation through the UCB1 formula</a:t>
            </a:r>
            <a:endParaRPr lang="en-US" sz="18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A6DDD6-238F-B40F-29E4-718D4F6935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" y="2038859"/>
            <a:ext cx="9319910" cy="4454016"/>
          </a:xfrm>
          <a:prstGeom prst="rect">
            <a:avLst/>
          </a:prstGeom>
        </p:spPr>
      </p:pic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94B4722-8A15-F4CD-5273-24AE0A8D0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AFE5C0D-E6F6-34D0-9D6F-86786C064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0139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3BE58-DD02-C1AE-0DD0-51D80EDF1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AA079-71CB-62CF-EEA7-D0815FE86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5465064" cy="14813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MCTS</a:t>
            </a:r>
            <a:r>
              <a:rPr lang="en-US" sz="50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Algorithm</a:t>
            </a:r>
            <a:endParaRPr lang="en-US" sz="5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630F2B-DB1F-44FC-9B0D-2EF752F021AC}"/>
              </a:ext>
            </a:extLst>
          </p:cNvPr>
          <p:cNvSpPr txBox="1">
            <a:spLocks/>
          </p:cNvSpPr>
          <p:nvPr/>
        </p:nvSpPr>
        <p:spPr>
          <a:xfrm>
            <a:off x="630936" y="2660904"/>
            <a:ext cx="4818888" cy="354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  <a:ea typeface="+mn-ea"/>
                <a:cs typeface="+mn-cs"/>
              </a:rPr>
              <a:t>Performance &amp; Intelligence</a:t>
            </a:r>
            <a:endParaRPr lang="en-US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1525DE-C814-19AF-7692-C12A7BFB4C49}"/>
              </a:ext>
            </a:extLst>
          </p:cNvPr>
          <p:cNvSpPr txBox="1"/>
          <p:nvPr/>
        </p:nvSpPr>
        <p:spPr>
          <a:xfrm>
            <a:off x="578747" y="5545382"/>
            <a:ext cx="41309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9 x 9 grid, given 15 seconds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.AppleSystemUIFontMonospaced"/>
              </a:rPr>
              <a:t>Simulates</a:t>
            </a:r>
            <a:r>
              <a:rPr lang="zh-CN" altLang="en-US" dirty="0">
                <a:solidFill>
                  <a:srgbClr val="000000"/>
                </a:solidFill>
                <a:latin typeface=".AppleSystemUIFontMonospaced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~</a:t>
            </a:r>
            <a:r>
              <a:rPr lang="en-US" dirty="0">
                <a:solidFill>
                  <a:srgbClr val="1400C4"/>
                </a:solidFill>
                <a:effectLst/>
                <a:latin typeface=".AppleSystemUIFontMonospaced"/>
              </a:rPr>
              <a:t>30</a:t>
            </a:r>
            <a:r>
              <a:rPr lang="en-US" dirty="0">
                <a:solidFill>
                  <a:srgbClr val="000000"/>
                </a:solidFill>
                <a:effectLst/>
                <a:latin typeface=".AppleSystemUIFontMonospaced"/>
              </a:rPr>
              <a:t>,</a:t>
            </a:r>
            <a:r>
              <a:rPr lang="en-US" dirty="0">
                <a:solidFill>
                  <a:srgbClr val="1400C4"/>
                </a:solidFill>
                <a:effectLst/>
                <a:latin typeface=".AppleSystemUIFontMonospaced"/>
              </a:rPr>
              <a:t>000</a:t>
            </a:r>
            <a:r>
              <a:rPr lang="zh-CN" altLang="en-US" dirty="0">
                <a:solidFill>
                  <a:srgbClr val="1400C4"/>
                </a:solidFill>
                <a:effectLst/>
                <a:latin typeface=".AppleSystemUIFontMonospaced"/>
              </a:rPr>
              <a:t> </a:t>
            </a:r>
            <a:r>
              <a:rPr lang="en-US" altLang="zh-CN" dirty="0">
                <a:effectLst/>
                <a:latin typeface=".AppleSystemUIFontMonospaced"/>
              </a:rPr>
              <a:t>times</a:t>
            </a:r>
            <a:r>
              <a:rPr lang="en-US" dirty="0">
                <a:solidFill>
                  <a:srgbClr val="000000"/>
                </a:solidFill>
                <a:latin typeface=".AppleSystemUIFontMonospaced"/>
              </a:rPr>
              <a:t>(M1 Pro 16G)</a:t>
            </a:r>
            <a:endParaRPr lang="en-US" altLang="zh-CN" b="1" dirty="0">
              <a:solidFill>
                <a:srgbClr val="FF0000"/>
              </a:solidFill>
            </a:endParaRPr>
          </a:p>
          <a:p>
            <a:endParaRPr lang="en-US" b="1" dirty="0">
              <a:solidFill>
                <a:srgbClr val="FF0000"/>
              </a:solidFill>
              <a:effectLst/>
              <a:latin typeface=".AppleSystemUIFon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7F9603C-9B8B-6C82-B822-007F1AE5EB35}"/>
              </a:ext>
            </a:extLst>
          </p:cNvPr>
          <p:cNvSpPr txBox="1"/>
          <p:nvPr/>
        </p:nvSpPr>
        <p:spPr>
          <a:xfrm>
            <a:off x="8273797" y="6284046"/>
            <a:ext cx="19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 for AI,X for user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433598-258C-51FB-8911-EFEA0DBE18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5530" y="270748"/>
            <a:ext cx="5363338" cy="611376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219B8CE-E851-AA9B-07F8-4EC6F793AF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068" y="2967282"/>
            <a:ext cx="5892800" cy="2578100"/>
          </a:xfrm>
          <a:prstGeom prst="rect">
            <a:avLst/>
          </a:prstGeom>
        </p:spPr>
      </p:pic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F41F2EF2-C7CB-4B1E-236A-4231CA112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75E79570-6CFB-83DA-D656-55E89B533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1257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6F3480-AB60-7403-628C-E718E7B458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50E252-5900-9034-F7C4-A2CE595B4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5465064" cy="14813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MCTS</a:t>
            </a:r>
            <a:r>
              <a:rPr lang="en-US" sz="50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Algorithm</a:t>
            </a:r>
            <a:endParaRPr lang="en-US" sz="5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BAF5B59-1456-5BCD-5991-59C36DFD7B81}"/>
              </a:ext>
            </a:extLst>
          </p:cNvPr>
          <p:cNvSpPr txBox="1">
            <a:spLocks/>
          </p:cNvSpPr>
          <p:nvPr/>
        </p:nvSpPr>
        <p:spPr>
          <a:xfrm>
            <a:off x="634306" y="2284984"/>
            <a:ext cx="4818888" cy="354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  <a:ea typeface="+mn-ea"/>
                <a:cs typeface="+mn-cs"/>
              </a:rPr>
              <a:t>Performance &amp; Intelligence</a:t>
            </a:r>
            <a:endParaRPr lang="en-US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AAB253-F25B-84E4-3339-0174AC6FA57A}"/>
              </a:ext>
            </a:extLst>
          </p:cNvPr>
          <p:cNvSpPr txBox="1"/>
          <p:nvPr/>
        </p:nvSpPr>
        <p:spPr>
          <a:xfrm>
            <a:off x="7875130" y="6217920"/>
            <a:ext cx="19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 for AI,X for user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E447E8-85EA-3EB7-D038-04D975287F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804" y="172863"/>
            <a:ext cx="5465064" cy="62297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F668FA7-875C-1266-6A67-BE1B16FB77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406" y="2607166"/>
            <a:ext cx="4378041" cy="4250834"/>
          </a:xfrm>
          <a:prstGeom prst="rect">
            <a:avLst/>
          </a:prstGeom>
        </p:spPr>
      </p:pic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D1B2CD9C-F570-A6A0-E722-227B158B6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6C293118-055D-8341-5639-03A0F8913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7268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32D6E1-A5AF-3722-2EDF-CF643803A7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F56D5-2459-98AF-FEEC-FE8D90AE5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5465064" cy="14813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MCTS</a:t>
            </a:r>
            <a:r>
              <a:rPr lang="en-US" sz="50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</a:t>
            </a:r>
            <a:br>
              <a:rPr lang="en-US" sz="50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sz="28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Another</a:t>
            </a:r>
            <a:r>
              <a:rPr lang="zh-CN" altLang="en-US" sz="2800" b="1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 </a:t>
            </a:r>
            <a:r>
              <a:rPr lang="en-US" altLang="zh-CN" sz="2800" b="1" dirty="0"/>
              <a:t>Example</a:t>
            </a:r>
            <a:endParaRPr lang="en-US" sz="5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B8A1A4-211C-18A2-9A2F-2172361F90B7}"/>
              </a:ext>
            </a:extLst>
          </p:cNvPr>
          <p:cNvSpPr txBox="1"/>
          <p:nvPr/>
        </p:nvSpPr>
        <p:spPr>
          <a:xfrm>
            <a:off x="5142598" y="5987018"/>
            <a:ext cx="1906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 for AI,X for user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6DA04C-F867-9FA6-61FF-FFF4DDE65C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8181" y="317298"/>
            <a:ext cx="5115638" cy="5831407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F544C73-8D72-6468-A41A-F80C9DCCF1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Student ID: 24435015 Group ID: 41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BC71FD1-E242-D093-2889-4BF5437AF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9389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0BAF98B-E3B4-DD6F-9699-C846F91B8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4387E3-1E69-8FEE-2400-A6539713E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Performance Comparison</a:t>
            </a:r>
            <a:endParaRPr lang="en-US" sz="50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2C127B-1F09-5A4E-A10A-646D27D17510}"/>
              </a:ext>
            </a:extLst>
          </p:cNvPr>
          <p:cNvSpPr txBox="1">
            <a:spLocks/>
          </p:cNvSpPr>
          <p:nvPr/>
        </p:nvSpPr>
        <p:spPr>
          <a:xfrm>
            <a:off x="630936" y="2660904"/>
            <a:ext cx="4818888" cy="354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b="1" dirty="0">
                <a:latin typeface="+mn-lt"/>
                <a:ea typeface="+mn-ea"/>
                <a:cs typeface="+mn-cs"/>
              </a:rPr>
              <a:t>Performance &amp; Intelligence</a:t>
            </a:r>
            <a:endParaRPr lang="en-US" sz="2200" dirty="0">
              <a:latin typeface="+mn-lt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1AAACB-B36B-D3E0-BF3F-CD5D034016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891" y="0"/>
            <a:ext cx="5412519" cy="649502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5A5AE3-966D-827C-625C-3DD620064A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85" y="3429000"/>
            <a:ext cx="5583811" cy="290436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31217B7-CC47-7B06-AAD1-A24D6F28A408}"/>
              </a:ext>
            </a:extLst>
          </p:cNvPr>
          <p:cNvSpPr txBox="1"/>
          <p:nvPr/>
        </p:nvSpPr>
        <p:spPr>
          <a:xfrm>
            <a:off x="528320" y="6256020"/>
            <a:ext cx="1524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*</a:t>
            </a:r>
            <a:r>
              <a:rPr lang="en-US" dirty="0"/>
              <a:t>M1Pro 16GB</a:t>
            </a:r>
          </a:p>
        </p:txBody>
      </p:sp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04286A7E-7515-1E42-8F97-62366FCBB7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E197EABD-04F8-5743-0136-31B1D4CA7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2299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805A7-F089-34C8-4882-C1DBB411A7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D1E3F-AC58-7029-C23C-4B74B58A98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649605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Conclusion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7A1FE7-46B1-5C88-2409-1357A828A101}"/>
              </a:ext>
            </a:extLst>
          </p:cNvPr>
          <p:cNvSpPr txBox="1">
            <a:spLocks/>
          </p:cNvSpPr>
          <p:nvPr/>
        </p:nvSpPr>
        <p:spPr>
          <a:xfrm>
            <a:off x="1187064" y="2117154"/>
            <a:ext cx="10405496" cy="354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latin typeface="+mn-lt"/>
                <a:ea typeface="+mn-ea"/>
                <a:cs typeface="+mn-cs"/>
              </a:rPr>
              <a:t>MinMax</a:t>
            </a:r>
            <a:r>
              <a:rPr lang="en-US" sz="2000" b="1" dirty="0">
                <a:latin typeface="+mn-lt"/>
                <a:ea typeface="+mn-ea"/>
                <a:cs typeface="+mn-cs"/>
              </a:rPr>
              <a:t>: served as a baseline.</a:t>
            </a: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1" dirty="0">
              <a:latin typeface="+mn-lt"/>
              <a:ea typeface="+mn-ea"/>
              <a:cs typeface="+mn-cs"/>
            </a:endParaRP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latin typeface="+mn-lt"/>
                <a:ea typeface="+mn-ea"/>
                <a:cs typeface="+mn-cs"/>
              </a:rPr>
              <a:t>AlphaBeta</a:t>
            </a:r>
            <a:r>
              <a:rPr lang="en-US" sz="2000" b="1" dirty="0">
                <a:latin typeface="+mn-lt"/>
                <a:ea typeface="+mn-ea"/>
                <a:cs typeface="+mn-cs"/>
              </a:rPr>
              <a:t> improved runtime through effective pruning.</a:t>
            </a:r>
          </a:p>
          <a:p>
            <a:pPr>
              <a:spcAft>
                <a:spcPts val="600"/>
              </a:spcAft>
            </a:pPr>
            <a:endParaRPr lang="en-US" sz="2000" b="1" dirty="0">
              <a:latin typeface="+mn-lt"/>
              <a:ea typeface="+mn-ea"/>
              <a:cs typeface="+mn-cs"/>
            </a:endParaRP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 err="1">
                <a:latin typeface="+mn-lt"/>
                <a:ea typeface="+mn-ea"/>
                <a:cs typeface="+mn-cs"/>
              </a:rPr>
              <a:t>AlphaBetaHeuristic</a:t>
            </a:r>
            <a:r>
              <a:rPr lang="en-US" sz="2000" b="1" dirty="0">
                <a:latin typeface="+mn-lt"/>
                <a:ea typeface="+mn-ea"/>
                <a:cs typeface="+mn-cs"/>
              </a:rPr>
              <a:t> demonstrated enhanced strategic.</a:t>
            </a: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b="1" dirty="0">
              <a:latin typeface="+mn-lt"/>
              <a:ea typeface="+mn-ea"/>
              <a:cs typeface="+mn-cs"/>
            </a:endParaRPr>
          </a:p>
          <a:p>
            <a:pPr indent="-2286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>
                <a:latin typeface="+mn-lt"/>
                <a:ea typeface="+mn-ea"/>
                <a:cs typeface="+mn-cs"/>
              </a:rPr>
              <a:t>MCTS offered probabilistic decision-making.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F3CC48-BF48-C3F1-8AD3-49482CB6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273EC2-E074-7445-E433-DFA8D162B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9684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1334F1-4B73-EDC8-6115-CA5C41426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760" y="3088005"/>
            <a:ext cx="10515600" cy="1325563"/>
          </a:xfrm>
        </p:spPr>
        <p:txBody>
          <a:bodyPr/>
          <a:lstStyle/>
          <a:p>
            <a:pPr algn="ctr"/>
            <a:r>
              <a:rPr lang="en-US" dirty="0"/>
              <a:t>Thank</a:t>
            </a:r>
            <a:r>
              <a:rPr lang="zh-CN" altLang="en-US" dirty="0"/>
              <a:t> </a:t>
            </a:r>
            <a:r>
              <a:rPr lang="en-US" altLang="zh-CN" dirty="0"/>
              <a:t>You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54131B-15D8-9012-6C9A-7B76762B7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F7DBA-7FE0-6999-640A-E175CF8BC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6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FACE29-D0EB-8A9E-F5C4-D168D1F34A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96946-7C19-2208-DE64-1EEFA866B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Algorithms Implemented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0A7236-F027-694A-0B2A-D8B90BAAA7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r>
              <a:rPr lang="en-US" b="1" dirty="0" err="1">
                <a:solidFill>
                  <a:srgbClr val="0E0E0E"/>
                </a:solidFill>
                <a:latin typeface=".AppleSystemUIFont"/>
              </a:rPr>
              <a:t>MinMax</a:t>
            </a:r>
            <a:endParaRPr lang="en-US" b="1" dirty="0">
              <a:solidFill>
                <a:srgbClr val="0E0E0E"/>
              </a:solidFill>
              <a:latin typeface=".AppleSystemUIFont"/>
            </a:endParaRPr>
          </a:p>
          <a:p>
            <a:pPr lvl="1"/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Explores all possible moves to determine the optimal outcome</a:t>
            </a:r>
          </a:p>
          <a:p>
            <a:pPr lvl="1"/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Computationally expensive; depth limited</a:t>
            </a:r>
          </a:p>
          <a:p>
            <a:pPr marL="914400" lvl="2" indent="0">
              <a:buNone/>
            </a:pPr>
            <a:endParaRPr lang="en-US" dirty="0">
              <a:solidFill>
                <a:srgbClr val="0E0E0E"/>
              </a:solidFill>
              <a:effectLst/>
              <a:latin typeface=".AppleSystemUIFon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F244B2-F7CD-D58B-372F-5500E1AB2C2A}"/>
              </a:ext>
            </a:extLst>
          </p:cNvPr>
          <p:cNvSpPr txBox="1"/>
          <p:nvPr/>
        </p:nvSpPr>
        <p:spPr>
          <a:xfrm>
            <a:off x="838200" y="6492875"/>
            <a:ext cx="19143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 </a:t>
            </a:r>
            <a:r>
              <a:rPr lang="en-US" dirty="0">
                <a:solidFill>
                  <a:srgbClr val="0E0E0E"/>
                </a:solidFill>
                <a:effectLst/>
                <a:latin typeface=".AppleSystemUIFontMonospaced"/>
              </a:rPr>
              <a:t>board/</a:t>
            </a:r>
            <a:r>
              <a:rPr lang="en-US" dirty="0" err="1">
                <a:solidFill>
                  <a:srgbClr val="0E0E0E"/>
                </a:solidFill>
                <a:effectLst/>
                <a:latin typeface=".AppleSystemUIFontMonospaced"/>
              </a:rPr>
              <a:t>minmax.py</a:t>
            </a:r>
            <a:endParaRPr lang="en-US" dirty="0">
              <a:solidFill>
                <a:srgbClr val="0E0E0E"/>
              </a:solidFill>
              <a:effectLst/>
              <a:latin typeface=".AppleSystemUIFontMonospaced"/>
            </a:endParaRP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18F937-0026-A985-B085-2A3278B163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60" y="2845093"/>
            <a:ext cx="7772400" cy="3647782"/>
          </a:xfrm>
          <a:prstGeom prst="rect">
            <a:avLst/>
          </a:prstGeom>
        </p:spPr>
      </p:pic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82D96588-C605-C02C-CB72-FC2F8770A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83DD5F56-B720-2FC5-7A1E-B11B5A878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554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E4E7BF-E5E4-4756-5B5A-9754124246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FEECC-E8A9-A2CA-071D-E098487AB6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Algorithms Implemented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7858F-DD87-8D14-F03F-8063054531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0E0E0E"/>
                </a:solidFill>
                <a:effectLst/>
                <a:latin typeface=".AppleSystemUIFontMonospaced"/>
              </a:rPr>
              <a:t>AlphaBeta</a:t>
            </a:r>
            <a:endParaRPr lang="en-US" b="1" dirty="0">
              <a:solidFill>
                <a:srgbClr val="0E0E0E"/>
              </a:solidFill>
              <a:latin typeface=".AppleSystemUIFont"/>
            </a:endParaRPr>
          </a:p>
          <a:p>
            <a:pPr lvl="1"/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Optimized </a:t>
            </a:r>
            <a:r>
              <a:rPr lang="en-US" dirty="0" err="1">
                <a:solidFill>
                  <a:srgbClr val="0E0E0E"/>
                </a:solidFill>
                <a:effectLst/>
                <a:latin typeface=".AppleSystemUIFontMonospaced"/>
              </a:rPr>
              <a:t>MinMax</a:t>
            </a:r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 by pruning branches not affecting the result.</a:t>
            </a:r>
          </a:p>
          <a:p>
            <a:pPr lvl="1"/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Significant runtime reduction with the same depth</a:t>
            </a:r>
          </a:p>
          <a:p>
            <a:pPr marL="914400" lvl="2" indent="0">
              <a:buNone/>
            </a:pPr>
            <a:endParaRPr lang="en-US" dirty="0">
              <a:solidFill>
                <a:srgbClr val="0E0E0E"/>
              </a:solidFill>
              <a:effectLst/>
              <a:latin typeface=".AppleSystemUIFont"/>
            </a:endParaRPr>
          </a:p>
          <a:p>
            <a:pPr marL="914400" lvl="2" indent="0">
              <a:buNone/>
            </a:pPr>
            <a:endParaRPr lang="en-US" dirty="0">
              <a:solidFill>
                <a:srgbClr val="0E0E0E"/>
              </a:solidFill>
              <a:effectLst/>
              <a:latin typeface=".AppleSystemUIFon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59E767-A01E-C81B-0690-B512E0D918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282267"/>
            <a:ext cx="7772400" cy="26305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E36D7D8-EE19-2EFA-AB8D-0A8A140FEA8D}"/>
              </a:ext>
            </a:extLst>
          </p:cNvPr>
          <p:cNvSpPr txBox="1"/>
          <p:nvPr/>
        </p:nvSpPr>
        <p:spPr>
          <a:xfrm>
            <a:off x="838200" y="5985878"/>
            <a:ext cx="1676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 </a:t>
            </a:r>
            <a:r>
              <a:rPr lang="en-US" dirty="0">
                <a:solidFill>
                  <a:srgbClr val="0E0E0E"/>
                </a:solidFill>
                <a:effectLst/>
                <a:latin typeface=".AppleSystemUIFontMonospaced"/>
              </a:rPr>
              <a:t>board/</a:t>
            </a:r>
            <a:r>
              <a:rPr lang="en-US" dirty="0" err="1">
                <a:solidFill>
                  <a:srgbClr val="0E0E0E"/>
                </a:solidFill>
                <a:effectLst/>
                <a:latin typeface=".AppleSystemUIFontMonospaced"/>
              </a:rPr>
              <a:t>alpha.py</a:t>
            </a:r>
            <a:endParaRPr lang="en-US" dirty="0">
              <a:solidFill>
                <a:srgbClr val="0E0E0E"/>
              </a:solidFill>
              <a:effectLst/>
              <a:latin typeface=".AppleSystemUIFontMonospaced"/>
            </a:endParaRPr>
          </a:p>
          <a:p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8DF779E-79F3-44DC-9707-39CBC1D12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92D2CB2-98F1-000A-A9CA-B3A744B84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2788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6DF45-299D-9AEA-272B-CD435C3BE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C7C50-859B-964B-E5EA-71A6A8BFB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Algorithms Implemented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4F979-CF1F-3023-6A70-CB251202E7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err="1">
                <a:solidFill>
                  <a:srgbClr val="0E0E0E"/>
                </a:solidFill>
                <a:effectLst/>
                <a:latin typeface=".AppleSystemUIFontMonospaced"/>
              </a:rPr>
              <a:t>AlphaBetaHeuristic</a:t>
            </a:r>
            <a:endParaRPr lang="en-US" b="1" dirty="0">
              <a:solidFill>
                <a:srgbClr val="0E0E0E"/>
              </a:solidFill>
              <a:effectLst/>
              <a:latin typeface=".AppleSystemUIFontMonospaced"/>
            </a:endParaRPr>
          </a:p>
          <a:p>
            <a:pPr lvl="1"/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Introduced heuristic evaluation for strategic scoring.</a:t>
            </a:r>
            <a:endParaRPr lang="en-US" b="1" dirty="0">
              <a:solidFill>
                <a:srgbClr val="0E0E0E"/>
              </a:solidFill>
              <a:latin typeface=".AppleSystemUIFont"/>
            </a:endParaRPr>
          </a:p>
          <a:p>
            <a:pPr lvl="1"/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Prioritizes center and blocks opponent threats.</a:t>
            </a:r>
          </a:p>
          <a:p>
            <a:pPr marL="914400" lvl="2" indent="0">
              <a:buNone/>
            </a:pPr>
            <a:endParaRPr lang="en-US" dirty="0">
              <a:solidFill>
                <a:srgbClr val="0E0E0E"/>
              </a:solidFill>
              <a:effectLst/>
              <a:latin typeface=".AppleSystemUIFon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3F0F89-3761-8F59-1B34-CBE908864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138315"/>
            <a:ext cx="7772400" cy="290371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6A6523-453E-4EE5-DD5C-3AE5D1BAA58F}"/>
              </a:ext>
            </a:extLst>
          </p:cNvPr>
          <p:cNvSpPr txBox="1"/>
          <p:nvPr/>
        </p:nvSpPr>
        <p:spPr>
          <a:xfrm>
            <a:off x="838200" y="608992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 </a:t>
            </a:r>
            <a:r>
              <a:rPr lang="en-US" dirty="0">
                <a:solidFill>
                  <a:srgbClr val="0E0E0E"/>
                </a:solidFill>
                <a:effectLst/>
                <a:latin typeface=".AppleSystemUIFontMonospaced"/>
              </a:rPr>
              <a:t>board/</a:t>
            </a:r>
            <a:r>
              <a:rPr lang="en-US" dirty="0" err="1">
                <a:solidFill>
                  <a:srgbClr val="0E0E0E"/>
                </a:solidFill>
                <a:effectLst/>
                <a:latin typeface=".AppleSystemUIFontMonospaced"/>
              </a:rPr>
              <a:t>heuristic.py</a:t>
            </a:r>
            <a:endParaRPr lang="en-US" dirty="0">
              <a:solidFill>
                <a:srgbClr val="0E0E0E"/>
              </a:solidFill>
              <a:effectLst/>
              <a:latin typeface=".AppleSystemUIFontMonospaced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7DF7C3D-4329-DA4E-5151-BA8A91CC9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8428047-53CF-BD44-864E-9E147B228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813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5AB48-F915-0FEF-9C6A-7FC4D5293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491FD-CEFA-D115-9E7A-A00C14696D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Algorithms Implemented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97BDB-B6B9-7CDC-07EB-8D3EC1B1BE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E0E0E"/>
                </a:solidFill>
                <a:effectLst/>
                <a:latin typeface=".AppleSystemUIFontMonospaced"/>
              </a:rPr>
              <a:t>MCTS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 (Monte Carlo Tree Search)</a:t>
            </a:r>
            <a:endParaRPr lang="en-US" dirty="0">
              <a:solidFill>
                <a:srgbClr val="0E0E0E"/>
              </a:solidFill>
              <a:effectLst/>
              <a:latin typeface=".AppleSystemUIFontMonospaced"/>
            </a:endParaRPr>
          </a:p>
          <a:p>
            <a:pPr lvl="1"/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Utilizes simulations for probabilistic move decisions.</a:t>
            </a:r>
          </a:p>
          <a:p>
            <a:pPr lvl="1"/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Balances exploration and exploitation using </a:t>
            </a:r>
            <a:r>
              <a:rPr lang="en-US" b="1" dirty="0">
                <a:solidFill>
                  <a:srgbClr val="0E0E0E"/>
                </a:solidFill>
                <a:effectLst/>
                <a:latin typeface=".AppleSystemUIFont"/>
              </a:rPr>
              <a:t>UCB1</a:t>
            </a:r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81E4F9-209B-A3D0-A6F6-5E89B8B2F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5285405"/>
            <a:ext cx="7772400" cy="11670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6CF1F3A-18B5-A786-3933-57EE8D1B87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105529"/>
            <a:ext cx="7772400" cy="232534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6E26A8A-7DA5-4CE6-D816-50CE77FF4548}"/>
              </a:ext>
            </a:extLst>
          </p:cNvPr>
          <p:cNvSpPr txBox="1"/>
          <p:nvPr/>
        </p:nvSpPr>
        <p:spPr>
          <a:xfrm>
            <a:off x="838200" y="636619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E0E0E"/>
                </a:solidFill>
                <a:effectLst/>
                <a:latin typeface=".AppleSystemUIFont"/>
              </a:rPr>
              <a:t> </a:t>
            </a:r>
            <a:r>
              <a:rPr lang="en-US" dirty="0">
                <a:solidFill>
                  <a:srgbClr val="0E0E0E"/>
                </a:solidFill>
                <a:effectLst/>
                <a:latin typeface=".AppleSystemUIFontMonospaced"/>
              </a:rPr>
              <a:t>board/</a:t>
            </a:r>
            <a:r>
              <a:rPr lang="en-US" dirty="0" err="1">
                <a:solidFill>
                  <a:srgbClr val="0E0E0E"/>
                </a:solidFill>
                <a:effectLst/>
                <a:latin typeface=".AppleSystemUIFontMonospaced"/>
              </a:rPr>
              <a:t>mcts.py</a:t>
            </a:r>
            <a:endParaRPr lang="en-US" dirty="0">
              <a:solidFill>
                <a:srgbClr val="0E0E0E"/>
              </a:solidFill>
              <a:effectLst/>
              <a:latin typeface=".AppleSystemUIFontMonospaced"/>
            </a:endParaRPr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6C48248C-6715-7441-9BB3-31FF9D70D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0D1EBB24-A404-FC77-D5E6-FBCB74407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1992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311348E-79B6-9B79-48DB-28BAF3AAC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1D9116-135E-E0DF-CE82-10412EC18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9520"/>
            <a:ext cx="3429000" cy="1719072"/>
          </a:xfrm>
        </p:spPr>
        <p:txBody>
          <a:bodyPr anchor="b">
            <a:normAutofit/>
          </a:bodyPr>
          <a:lstStyle/>
          <a:p>
            <a:r>
              <a:rPr lang="en-US" sz="4200" b="1">
                <a:effectLst/>
                <a:latin typeface=".AppleSystemUIFont"/>
              </a:rPr>
              <a:t>Algorithms Implemented</a:t>
            </a:r>
            <a:endParaRPr lang="en-US" sz="4200"/>
          </a:p>
        </p:txBody>
      </p:sp>
      <p:sp>
        <p:nvSpPr>
          <p:cNvPr id="28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021D5D-C586-2C74-AC33-D57C54D64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687064" cy="3410712"/>
          </a:xfrm>
        </p:spPr>
        <p:txBody>
          <a:bodyPr anchor="t">
            <a:normAutofit/>
          </a:bodyPr>
          <a:lstStyle/>
          <a:p>
            <a:r>
              <a:rPr lang="en-US" sz="2600" dirty="0" err="1">
                <a:effectLst/>
                <a:latin typeface=".AppleSystemUIFontMonospaced"/>
              </a:rPr>
              <a:t>MinMax</a:t>
            </a:r>
            <a:endParaRPr lang="en-US" sz="2600" dirty="0">
              <a:latin typeface=".AppleSystemUIFontMonospaced"/>
            </a:endParaRPr>
          </a:p>
          <a:p>
            <a:r>
              <a:rPr lang="en-US" sz="2600" dirty="0" err="1">
                <a:effectLst/>
                <a:latin typeface=".AppleSystemUIFontMonospaced"/>
              </a:rPr>
              <a:t>AlphaBeta</a:t>
            </a:r>
            <a:endParaRPr lang="en-US" sz="2600" dirty="0">
              <a:latin typeface=".AppleSystemUIFontMonospaced"/>
            </a:endParaRPr>
          </a:p>
          <a:p>
            <a:r>
              <a:rPr lang="en-US" sz="2600" dirty="0" err="1">
                <a:effectLst/>
                <a:latin typeface=".AppleSystemUIFontMonospaced"/>
              </a:rPr>
              <a:t>AlphaBeta</a:t>
            </a:r>
            <a:r>
              <a:rPr lang="en-US" sz="2600" dirty="0">
                <a:effectLst/>
                <a:latin typeface=".AppleSystemUIFontMonospaced"/>
              </a:rPr>
              <a:t> Heuristic:</a:t>
            </a:r>
          </a:p>
          <a:p>
            <a:r>
              <a:rPr lang="en-US" sz="2600" dirty="0">
                <a:effectLst/>
                <a:latin typeface=".AppleSystemUIFontMonospaced"/>
              </a:rPr>
              <a:t>MCTS:</a:t>
            </a:r>
          </a:p>
          <a:p>
            <a:r>
              <a:rPr lang="en-US" sz="2600" dirty="0">
                <a:effectLst/>
                <a:latin typeface=".AppleSystemUIFontMonospaced"/>
              </a:rPr>
              <a:t>*GUI   </a:t>
            </a:r>
          </a:p>
          <a:p>
            <a:pPr marL="914400" lvl="2" indent="0">
              <a:buNone/>
            </a:pPr>
            <a:endParaRPr lang="en-US" sz="2200" dirty="0">
              <a:effectLst/>
              <a:latin typeface=".AppleSystemUIFon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B2F9FB-8ED0-181A-55F4-B3F9CD174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721" y="964590"/>
            <a:ext cx="7646599" cy="4492377"/>
          </a:xfrm>
          <a:prstGeom prst="rect">
            <a:avLst/>
          </a:prstGeom>
        </p:spPr>
      </p:pic>
      <p:sp>
        <p:nvSpPr>
          <p:cNvPr id="20" name="Footer Placeholder 19">
            <a:extLst>
              <a:ext uri="{FF2B5EF4-FFF2-40B4-BE49-F238E27FC236}">
                <a16:creationId xmlns:a16="http://schemas.microsoft.com/office/drawing/2014/main" id="{AF3A4E3A-0A61-AB8F-FA10-2C89FD1BF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26" name="Slide Number Placeholder 25">
            <a:extLst>
              <a:ext uri="{FF2B5EF4-FFF2-40B4-BE49-F238E27FC236}">
                <a16:creationId xmlns:a16="http://schemas.microsoft.com/office/drawing/2014/main" id="{14873739-07AB-6E45-7404-71351A163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275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544720-F423-4B48-2E36-AC7242326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en-US" sz="5400">
                <a:effectLst/>
                <a:latin typeface=".AppleSystemUIFontMonospaced"/>
              </a:rPr>
              <a:t>BoardABC</a:t>
            </a:r>
            <a:endParaRPr lang="en-US" sz="5400" dirty="0"/>
          </a:p>
        </p:txBody>
      </p:sp>
      <p:sp>
        <p:nvSpPr>
          <p:cNvPr id="33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AD7320-F312-F65F-88EB-3F000F604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en-US" sz="2000" dirty="0">
                <a:effectLst/>
                <a:latin typeface=".AppleSystemUIFontMonospaced"/>
              </a:rPr>
              <a:t>Overview</a:t>
            </a:r>
          </a:p>
          <a:p>
            <a:pPr lvl="1"/>
            <a:r>
              <a:rPr lang="en-US" sz="2000" dirty="0">
                <a:latin typeface=".AppleSystemUIFontMonospaced"/>
              </a:rPr>
              <a:t>d</a:t>
            </a:r>
            <a:r>
              <a:rPr lang="en-US" sz="2000" dirty="0">
                <a:effectLst/>
                <a:latin typeface=".AppleSystemUIFontMonospaced"/>
              </a:rPr>
              <a:t>efines the structure of the board. </a:t>
            </a:r>
          </a:p>
          <a:p>
            <a:r>
              <a:rPr lang="en-US" sz="2000" dirty="0">
                <a:effectLst/>
                <a:latin typeface=".AppleSystemUIFontMonospaced"/>
              </a:rPr>
              <a:t>Core Functions &amp; Properties</a:t>
            </a:r>
          </a:p>
          <a:p>
            <a:pPr lvl="1"/>
            <a:r>
              <a:rPr lang="en-US" sz="2000" dirty="0">
                <a:effectLst/>
                <a:latin typeface=".AppleSystemUIFontMonospaced"/>
              </a:rPr>
              <a:t>board</a:t>
            </a:r>
          </a:p>
          <a:p>
            <a:pPr lvl="1"/>
            <a:r>
              <a:rPr lang="en-US" sz="2000" dirty="0" err="1">
                <a:effectLst/>
                <a:latin typeface=".AppleSystemUIFontMonospaced"/>
              </a:rPr>
              <a:t>calculate_next_move</a:t>
            </a:r>
            <a:endParaRPr lang="en-US" sz="2000" dirty="0">
              <a:effectLst/>
              <a:latin typeface=".AppleSystemUIFontMonospaced"/>
            </a:endParaRPr>
          </a:p>
          <a:p>
            <a:pPr lvl="1"/>
            <a:r>
              <a:rPr lang="en-US" sz="2000" dirty="0" err="1">
                <a:effectLst/>
                <a:latin typeface=".AppleSystemUIFontMonospaced"/>
              </a:rPr>
              <a:t>make</a:t>
            </a:r>
            <a:r>
              <a:rPr lang="en-US" sz="2000" dirty="0" err="1">
                <a:latin typeface=".AppleSystemUIFontMonospaced"/>
              </a:rPr>
              <a:t>_move</a:t>
            </a:r>
            <a:endParaRPr lang="en-US" sz="2000" dirty="0">
              <a:effectLst/>
              <a:latin typeface=".AppleSystemUIFontMonospaced"/>
            </a:endParaRPr>
          </a:p>
          <a:p>
            <a:r>
              <a:rPr lang="en-US" sz="2000" dirty="0">
                <a:effectLst/>
                <a:latin typeface=".AppleSystemUIFontMonospaced"/>
              </a:rPr>
              <a:t>Advantages</a:t>
            </a:r>
          </a:p>
          <a:p>
            <a:pPr lvl="1"/>
            <a:r>
              <a:rPr lang="en-US" sz="2000" dirty="0">
                <a:effectLst/>
                <a:latin typeface=".AppleSystemUIFontMonospaced"/>
              </a:rPr>
              <a:t>Flexibility: Easily extendable. </a:t>
            </a:r>
          </a:p>
          <a:p>
            <a:pPr lvl="1"/>
            <a:r>
              <a:rPr lang="en-US" sz="2000" dirty="0">
                <a:effectLst/>
                <a:latin typeface=".AppleSystemUIFontMonospaced"/>
              </a:rPr>
              <a:t>Efficiency: Shared functionality.          </a:t>
            </a:r>
          </a:p>
          <a:p>
            <a:pPr lvl="1"/>
            <a:endParaRPr lang="en-US" sz="2000" dirty="0">
              <a:effectLst/>
              <a:latin typeface=".AppleSystemUIFontMonospaced"/>
            </a:endParaRPr>
          </a:p>
          <a:p>
            <a:endParaRPr lang="en-US" sz="2000" dirty="0">
              <a:effectLst/>
              <a:latin typeface=".AppleSystemUIFontMonospaced"/>
            </a:endParaRPr>
          </a:p>
          <a:p>
            <a:pPr marL="0" indent="0">
              <a:buNone/>
            </a:pPr>
            <a:endParaRPr lang="en-US" sz="2000" dirty="0">
              <a:effectLst/>
              <a:latin typeface=".AppleSystemUIFontMonospaced"/>
            </a:endParaRPr>
          </a:p>
          <a:p>
            <a:pPr lvl="1"/>
            <a:endParaRPr lang="en-US" sz="2000" dirty="0">
              <a:effectLst/>
              <a:latin typeface=".AppleSystemUIFontMonospaced"/>
            </a:endParaRPr>
          </a:p>
          <a:p>
            <a:endParaRPr lang="en-US" sz="2000" dirty="0"/>
          </a:p>
        </p:txBody>
      </p:sp>
      <p:pic>
        <p:nvPicPr>
          <p:cNvPr id="26" name="Picture 25" descr="A screenshot of a computer program&#10;&#10;Description automatically generated">
            <a:extLst>
              <a:ext uri="{FF2B5EF4-FFF2-40B4-BE49-F238E27FC236}">
                <a16:creationId xmlns:a16="http://schemas.microsoft.com/office/drawing/2014/main" id="{66CF8FA3-A495-F385-E5BF-789DEA0F59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9824" y="314960"/>
            <a:ext cx="5936786" cy="599675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7433DD-C8AA-524F-98DE-654FD5641178}"/>
              </a:ext>
            </a:extLst>
          </p:cNvPr>
          <p:cNvSpPr txBox="1"/>
          <p:nvPr/>
        </p:nvSpPr>
        <p:spPr>
          <a:xfrm>
            <a:off x="3474720" y="102616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B679A18-E08D-5D0E-BD84-ED823ABBEFEC}"/>
              </a:ext>
            </a:extLst>
          </p:cNvPr>
          <p:cNvSpPr txBox="1"/>
          <p:nvPr/>
        </p:nvSpPr>
        <p:spPr>
          <a:xfrm>
            <a:off x="7402373" y="6185717"/>
            <a:ext cx="19592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board/</a:t>
            </a:r>
            <a:r>
              <a:rPr lang="en-US" dirty="0" err="1"/>
              <a:t>abstract.py</a:t>
            </a:r>
            <a:endParaRPr lang="en-US" dirty="0"/>
          </a:p>
        </p:txBody>
      </p:sp>
      <p:sp>
        <p:nvSpPr>
          <p:cNvPr id="30" name="Footer Placeholder 29">
            <a:extLst>
              <a:ext uri="{FF2B5EF4-FFF2-40B4-BE49-F238E27FC236}">
                <a16:creationId xmlns:a16="http://schemas.microsoft.com/office/drawing/2014/main" id="{0AB3A586-888E-4FC7-9730-CBAC2C1FE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Student ID: 24435015 Group ID: 41</a:t>
            </a:r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7EFD5395-1FC0-2600-29F4-28037280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E75B7D-D835-0B47-A8F6-193BCB76677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4389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</TotalTime>
  <Words>1132</Words>
  <Application>Microsoft Macintosh PowerPoint</Application>
  <PresentationFormat>Widescreen</PresentationFormat>
  <Paragraphs>277</Paragraphs>
  <Slides>36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3" baseType="lpstr">
      <vt:lpstr>.AppleSystemUIFont</vt:lpstr>
      <vt:lpstr>.AppleSystemUIFontMonospaced</vt:lpstr>
      <vt:lpstr>Aptos</vt:lpstr>
      <vt:lpstr>Aptos Display</vt:lpstr>
      <vt:lpstr>Arial</vt:lpstr>
      <vt:lpstr>Cambria Math</vt:lpstr>
      <vt:lpstr>Office Theme</vt:lpstr>
      <vt:lpstr>Gomoku AI Project</vt:lpstr>
      <vt:lpstr>Introduction &amp; Agenda</vt:lpstr>
      <vt:lpstr>Game Setup</vt:lpstr>
      <vt:lpstr>Algorithms Implemented</vt:lpstr>
      <vt:lpstr>Algorithms Implemented</vt:lpstr>
      <vt:lpstr>Algorithms Implemented</vt:lpstr>
      <vt:lpstr>Algorithms Implemented</vt:lpstr>
      <vt:lpstr>Algorithms Implemented</vt:lpstr>
      <vt:lpstr>BoardABC</vt:lpstr>
      <vt:lpstr>MinMax Algorithm</vt:lpstr>
      <vt:lpstr>MinMax Algorithm</vt:lpstr>
      <vt:lpstr>MinMax Algorithm</vt:lpstr>
      <vt:lpstr>MinMax Algorithm</vt:lpstr>
      <vt:lpstr>MinMax Algorithm</vt:lpstr>
      <vt:lpstr>MinMax Algorithm</vt:lpstr>
      <vt:lpstr>MinMax Algorithm</vt:lpstr>
      <vt:lpstr>MinMax Algorithm</vt:lpstr>
      <vt:lpstr>AlphaBeta Algorithm</vt:lpstr>
      <vt:lpstr>AlphaBeta Algorithm</vt:lpstr>
      <vt:lpstr>AlphaBeta Algorithm</vt:lpstr>
      <vt:lpstr>AlphaBeta Algorithm</vt:lpstr>
      <vt:lpstr>AlphaBetaHeuristic Algorithm</vt:lpstr>
      <vt:lpstr>AlphaBetaHeuristic Algorithm</vt:lpstr>
      <vt:lpstr>AlphaBetaHeuristic Algorithm</vt:lpstr>
      <vt:lpstr>AlphaBetaHeuristic Algorithm</vt:lpstr>
      <vt:lpstr>AlphaBetaHeuristic Algorithm</vt:lpstr>
      <vt:lpstr>AlphaBetaHeuristic Algorithm</vt:lpstr>
      <vt:lpstr>MCTS Algorithm</vt:lpstr>
      <vt:lpstr>MCTS Algorithm</vt:lpstr>
      <vt:lpstr>MCTS Algorithm</vt:lpstr>
      <vt:lpstr>MCTS Algorithm</vt:lpstr>
      <vt:lpstr>MCTS Algorithm</vt:lpstr>
      <vt:lpstr>MCTS  Another Example</vt:lpstr>
      <vt:lpstr>Performance Comparison</vt:lpstr>
      <vt:lpstr>Conclusion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Rui HE</dc:creator>
  <cp:lastModifiedBy>Rui HE</cp:lastModifiedBy>
  <cp:revision>3</cp:revision>
  <dcterms:created xsi:type="dcterms:W3CDTF">2024-11-28T02:16:32Z</dcterms:created>
  <dcterms:modified xsi:type="dcterms:W3CDTF">2024-11-29T01:42:37Z</dcterms:modified>
</cp:coreProperties>
</file>